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handoutMasterIdLst>
    <p:handoutMasterId r:id="rId20"/>
  </p:handoutMasterIdLst>
  <p:sldIdLst>
    <p:sldId id="322" r:id="rId2"/>
    <p:sldId id="321" r:id="rId3"/>
    <p:sldId id="296" r:id="rId4"/>
    <p:sldId id="330" r:id="rId5"/>
    <p:sldId id="324" r:id="rId6"/>
    <p:sldId id="331" r:id="rId7"/>
    <p:sldId id="325" r:id="rId8"/>
    <p:sldId id="326" r:id="rId9"/>
    <p:sldId id="327" r:id="rId10"/>
    <p:sldId id="336" r:id="rId11"/>
    <p:sldId id="297" r:id="rId12"/>
    <p:sldId id="335" r:id="rId13"/>
    <p:sldId id="329" r:id="rId14"/>
    <p:sldId id="333" r:id="rId15"/>
    <p:sldId id="259" r:id="rId16"/>
    <p:sldId id="334" r:id="rId17"/>
    <p:sldId id="332"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Consolas" panose="020B0609020204030204" pitchFamily="49" charset="0"/>
      <p:regular r:id="rId30"/>
      <p:bold r:id="rId31"/>
      <p:italic r:id="rId32"/>
      <p:boldItalic r:id="rId33"/>
    </p:embeddedFont>
    <p:embeddedFont>
      <p:font typeface="Noto Sans" panose="020B0604020202020204" charset="0"/>
      <p:regular r:id="rId34"/>
      <p:bold r:id="rId35"/>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63" autoAdjust="0"/>
    <p:restoredTop sz="58012" autoAdjust="0"/>
  </p:normalViewPr>
  <p:slideViewPr>
    <p:cSldViewPr snapToGrid="0">
      <p:cViewPr varScale="1">
        <p:scale>
          <a:sx n="66" d="100"/>
          <a:sy n="66" d="100"/>
        </p:scale>
        <p:origin x="1620" y="72"/>
      </p:cViewPr>
      <p:guideLst>
        <p:guide orient="horz" pos="2160"/>
        <p:guide pos="2880"/>
        <p:guide orient="horz" pos="2161"/>
        <p:guide pos="3840"/>
      </p:guideLst>
    </p:cSldViewPr>
  </p:slideViewPr>
  <p:notesTextViewPr>
    <p:cViewPr>
      <p:scale>
        <a:sx n="3" d="2"/>
        <a:sy n="3" d="2"/>
      </p:scale>
      <p:origin x="0" y="-2682"/>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2021-03-24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2021-03-24</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38635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If we were to go with Logistic Regression, our preliminary results initially point to the Toronto Raptors being able determine a game’s outcome if their perimeter players shoot efficiently from the 3 point range and if at least one of their</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074910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latinLnBrk="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latinLnBrk="0"/>
            <a:r>
              <a:rPr lang="en-US" sz="2400" baseline="0" dirty="0"/>
              <a:t>I will continue on to the next part of showing you our </a:t>
            </a:r>
            <a:r>
              <a:rPr lang="en-US" sz="2400" b="1" i="0" u="none" strike="noStrike" cap="none" dirty="0">
                <a:solidFill>
                  <a:schemeClr val="dk1"/>
                </a:solidFill>
                <a:effectLst/>
                <a:latin typeface="Arial"/>
                <a:ea typeface="Arial"/>
                <a:cs typeface="Arial"/>
                <a:sym typeface="Arial"/>
              </a:rPr>
              <a:t>Preliminary Results. </a:t>
            </a:r>
            <a:r>
              <a:rPr lang="en-US" sz="2400" baseline="0" dirty="0"/>
              <a:t> Note these results are before any tuning is applied. </a:t>
            </a:r>
            <a:endParaRPr lang="en-US" sz="2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latinLnBrk="0"/>
            <a:r>
              <a:rPr lang="en-US" sz="1400" b="1" i="0" u="none" strike="noStrike" cap="none" dirty="0">
                <a:solidFill>
                  <a:schemeClr val="dk1"/>
                </a:solidFill>
                <a:effectLst/>
                <a:latin typeface="Arial"/>
                <a:ea typeface="Arial"/>
                <a:cs typeface="Arial"/>
                <a:sym typeface="Arial"/>
              </a:rPr>
              <a:t>[NEXT 01 – Data cleaning]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From an initial analysis of the data we found 740 Preseason records with null values. Given this was Pre Season data for a redundant feature (player name) we opted to drop this data group from the analysis. </a:t>
            </a:r>
          </a:p>
          <a:p>
            <a:pPr marL="0" latinLnBrk="0"/>
            <a:r>
              <a:rPr lang="en-US" sz="1400" b="0" i="0" u="none" strike="noStrike" cap="none" dirty="0">
                <a:solidFill>
                  <a:schemeClr val="dk1"/>
                </a:solidFill>
                <a:effectLst/>
                <a:latin typeface="Arial"/>
                <a:ea typeface="Arial"/>
                <a:cs typeface="Arial"/>
                <a:sym typeface="Arial"/>
              </a:rPr>
              <a:t> </a:t>
            </a:r>
          </a:p>
          <a:p>
            <a:pPr marL="0" latinLnBrk="0"/>
            <a:r>
              <a:rPr lang="en-US" sz="1400" b="1" i="0" u="none" strike="noStrike" cap="none" dirty="0">
                <a:solidFill>
                  <a:schemeClr val="dk1"/>
                </a:solidFill>
                <a:effectLst/>
                <a:latin typeface="Arial"/>
                <a:ea typeface="Arial"/>
                <a:cs typeface="Arial"/>
                <a:sym typeface="Arial"/>
              </a:rPr>
              <a:t>[NEXT 02 – Transformation]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Next, we looked transforming the data by Enhancing, Encoding, and Reducing</a:t>
            </a:r>
          </a:p>
          <a:p>
            <a:pPr marL="0" latinLnBrk="0"/>
            <a:endParaRPr lang="en-US" sz="1400" b="0" i="0" u="none" strike="noStrike" cap="none" dirty="0">
              <a:solidFill>
                <a:schemeClr val="dk1"/>
              </a:solidFill>
              <a:effectLst/>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i="0" u="none" strike="noStrike" cap="none" dirty="0">
                <a:solidFill>
                  <a:schemeClr val="dk1"/>
                </a:solidFill>
                <a:effectLst/>
                <a:latin typeface="Arial"/>
                <a:ea typeface="Arial"/>
                <a:cs typeface="Arial"/>
                <a:sym typeface="Arial"/>
              </a:rPr>
              <a:t>[NEXT 03 – Transformation details]  </a:t>
            </a:r>
            <a:endParaRPr lang="en-US" sz="1400" b="0" i="0" u="none" strike="noStrike" cap="none" dirty="0">
              <a:solidFill>
                <a:schemeClr val="dk1"/>
              </a:solidFill>
              <a:effectLst/>
              <a:latin typeface="Arial"/>
              <a:ea typeface="Arial"/>
              <a:cs typeface="Arial"/>
              <a:sym typeface="Arial"/>
            </a:endParaRP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We enhanced the data (adding in features such as </a:t>
            </a:r>
            <a:r>
              <a:rPr lang="en-US" sz="1400" b="0" i="0" u="none" strike="noStrike" cap="none" dirty="0" err="1">
                <a:solidFill>
                  <a:schemeClr val="dk1"/>
                </a:solidFill>
                <a:effectLst/>
                <a:latin typeface="Arial"/>
                <a:ea typeface="Arial"/>
                <a:cs typeface="Arial"/>
                <a:sym typeface="Arial"/>
              </a:rPr>
              <a:t>Game_Type</a:t>
            </a:r>
            <a:r>
              <a:rPr lang="en-US" sz="1400" b="0" i="0" u="none" strike="noStrike" cap="none" dirty="0">
                <a:solidFill>
                  <a:schemeClr val="dk1"/>
                </a:solidFill>
                <a:effectLst/>
                <a:latin typeface="Arial"/>
                <a:ea typeface="Arial"/>
                <a:cs typeface="Arial"/>
                <a:sym typeface="Arial"/>
              </a:rPr>
              <a:t> to separate data by 3 groups Pre season, Regular Season, and Playoffs)</a:t>
            </a: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Categorical features were encoded to use numerical values by mapping or Label Encoding (</a:t>
            </a:r>
            <a:r>
              <a:rPr lang="en-US" sz="1400" b="0" i="0" u="none" strike="noStrike" cap="none" dirty="0" err="1">
                <a:solidFill>
                  <a:schemeClr val="dk1"/>
                </a:solidFill>
                <a:effectLst/>
                <a:latin typeface="Arial"/>
                <a:ea typeface="Arial"/>
                <a:cs typeface="Arial"/>
                <a:sym typeface="Arial"/>
              </a:rPr>
              <a:t>ie</a:t>
            </a:r>
            <a:r>
              <a:rPr lang="en-US" sz="1400" b="0" i="0" u="none" strike="noStrike" cap="none" dirty="0">
                <a:solidFill>
                  <a:schemeClr val="dk1"/>
                </a:solidFill>
                <a:effectLst/>
                <a:latin typeface="Arial"/>
                <a:ea typeface="Arial"/>
                <a:cs typeface="Arial"/>
                <a:sym typeface="Arial"/>
              </a:rPr>
              <a:t> SEASON_YEAR)</a:t>
            </a: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To reduce dataset further we drop visibly irrelevant features</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As </a:t>
            </a:r>
            <a:r>
              <a:rPr lang="en-US" sz="1400" b="0" i="0" u="none" strike="noStrike" cap="none" dirty="0" err="1">
                <a:solidFill>
                  <a:schemeClr val="dk1"/>
                </a:solidFill>
                <a:effectLst/>
                <a:latin typeface="Arial"/>
                <a:ea typeface="Arial"/>
                <a:cs typeface="Arial"/>
                <a:sym typeface="Arial"/>
              </a:rPr>
              <a:t>Bhavika</a:t>
            </a:r>
            <a:r>
              <a:rPr lang="en-US" sz="1400" b="0" i="0" u="none" strike="noStrike" cap="none" dirty="0">
                <a:solidFill>
                  <a:schemeClr val="dk1"/>
                </a:solidFill>
                <a:effectLst/>
                <a:latin typeface="Arial"/>
                <a:ea typeface="Arial"/>
                <a:cs typeface="Arial"/>
                <a:sym typeface="Arial"/>
              </a:rPr>
              <a:t> mentioned earlier there were 30 features that were initially dropped as these were only rankings used for fantasy drafting (aka sport betting)</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Another 8 more numerical/categorical features were drop as theses were providing redundant player or game specific information </a:t>
            </a:r>
          </a:p>
          <a:p>
            <a:pPr lvl="2" latinLnBrk="0"/>
            <a:r>
              <a:rPr lang="en-CA" sz="2000" b="0" dirty="0" err="1">
                <a:solidFill>
                  <a:srgbClr val="000000"/>
                </a:solidFill>
                <a:effectLst/>
                <a:latin typeface="Consolas" panose="020B0609020204030204" pitchFamily="49" charset="0"/>
              </a:rPr>
              <a:t>unwanted_numerical_Features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'TEAM_ID'</a:t>
            </a:r>
            <a:r>
              <a:rPr lang="en-CA" sz="2000" b="0" dirty="0">
                <a:solidFill>
                  <a:srgbClr val="000000"/>
                </a:solidFill>
                <a:effectLst/>
                <a:latin typeface="Consolas" panose="020B0609020204030204" pitchFamily="49" charset="0"/>
              </a:rPr>
              <a:t>]</a:t>
            </a:r>
          </a:p>
          <a:p>
            <a:pPr lvl="2" latinLnBrk="0"/>
            <a:r>
              <a:rPr lang="en-CA" sz="2000" b="0" dirty="0" err="1">
                <a:solidFill>
                  <a:srgbClr val="000000"/>
                </a:solidFill>
                <a:effectLst/>
                <a:latin typeface="Consolas" panose="020B0609020204030204" pitchFamily="49" charset="0"/>
              </a:rPr>
              <a:t>unwanted_categorical_Features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'TEAM_ABBREVIATION'</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'GAME_DATE'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'MATCHUP’</a:t>
            </a:r>
            <a:r>
              <a:rPr lang="en-CA" sz="2000" b="0" dirty="0">
                <a:solidFill>
                  <a:srgbClr val="000000"/>
                </a:solidFill>
                <a:effectLst/>
                <a:latin typeface="Consolas" panose="020B0609020204030204" pitchFamily="49" charset="0"/>
              </a:rPr>
              <a:t>]</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This reduced our overall dataset to 26 features for the preliminary analysis which includes our target feature (WL for </a:t>
            </a:r>
            <a:r>
              <a:rPr lang="en-US" sz="1400" b="0" i="0" u="none" strike="noStrike" cap="none" dirty="0" err="1">
                <a:solidFill>
                  <a:schemeClr val="dk1"/>
                </a:solidFill>
                <a:effectLst/>
                <a:latin typeface="Arial"/>
                <a:ea typeface="Arial"/>
                <a:cs typeface="Arial"/>
                <a:sym typeface="Arial"/>
              </a:rPr>
              <a:t>WinLoss</a:t>
            </a:r>
            <a:r>
              <a:rPr lang="en-US" sz="1400" b="0" i="0" u="none" strike="noStrike" cap="none" dirty="0">
                <a:solidFill>
                  <a:schemeClr val="dk1"/>
                </a:solidFill>
                <a:effectLst/>
                <a:latin typeface="Arial"/>
                <a:ea typeface="Arial"/>
                <a:cs typeface="Arial"/>
                <a:sym typeface="Arial"/>
              </a:rPr>
              <a:t>)</a:t>
            </a: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04 – Correlation matrix]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Next, we further wanted to see the correlation between features. Here we line up our 25 features on the XY axis to determine how closely related each of these features are to each other. A dark red or 1 value represents a direct correlation and a light red or white is 0 for little or no relation. </a:t>
            </a:r>
          </a:p>
          <a:p>
            <a:pPr marL="0" latinLnBrk="0"/>
            <a:r>
              <a:rPr lang="en-US" sz="1400" dirty="0"/>
              <a:t>​</a:t>
            </a:r>
          </a:p>
          <a:p>
            <a:pPr marL="0" latinLnBrk="0"/>
            <a:r>
              <a:rPr lang="en-US" sz="1400" b="1" i="0" u="none" strike="noStrike" cap="none" dirty="0">
                <a:solidFill>
                  <a:schemeClr val="dk1"/>
                </a:solidFill>
                <a:effectLst/>
                <a:latin typeface="Arial"/>
                <a:ea typeface="Arial"/>
                <a:cs typeface="Arial"/>
                <a:sym typeface="Arial"/>
              </a:rPr>
              <a:t>[NEXT 04 – heat map focus]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Highlighted boxes indicate high correlation between some features  (It is greater than 0.8 ). We were able to dropped 6 more features to reduce this feature redundancy: </a:t>
            </a:r>
            <a:r>
              <a:rPr lang="en-CA" sz="2000" b="0" dirty="0">
                <a:solidFill>
                  <a:srgbClr val="000000"/>
                </a:solidFill>
                <a:effectLst/>
                <a:latin typeface="Consolas" panose="020B0609020204030204" pitchFamily="49" charset="0"/>
              </a:rPr>
              <a:t>unwanted_list_02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'PTS'</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'FGA'</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'FG3M'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'FTM'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'PFD'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'REB’</a:t>
            </a:r>
            <a:r>
              <a:rPr lang="en-CA" sz="2000" b="0" dirty="0">
                <a:solidFill>
                  <a:srgbClr val="000000"/>
                </a:solidFill>
                <a:effectLst/>
                <a:latin typeface="Consolas" panose="020B0609020204030204" pitchFamily="49" charset="0"/>
              </a:rPr>
              <a:t>] </a:t>
            </a:r>
          </a:p>
          <a:p>
            <a:pPr marL="0" latinLnBrk="0"/>
            <a:endParaRPr lang="en-US" sz="1400" b="0" i="0" u="none" strike="noStrike" cap="none" dirty="0">
              <a:solidFill>
                <a:schemeClr val="dk1"/>
              </a:solidFill>
              <a:effectLst/>
              <a:latin typeface="Arial"/>
              <a:ea typeface="Arial"/>
              <a:cs typeface="Arial"/>
              <a:sym typeface="Arial"/>
            </a:endParaRP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SLIDE]</a:t>
            </a:r>
            <a:endParaRPr lang="en-US" sz="1400" b="0" i="0" u="none" strike="noStrike" cap="none" dirty="0">
              <a:solidFill>
                <a:schemeClr val="dk1"/>
              </a:solidFill>
              <a:effectLst/>
              <a:latin typeface="Arial"/>
              <a:ea typeface="Arial"/>
              <a:cs typeface="Arial"/>
              <a:sym typeface="Arial"/>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184239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latinLnBrk="0"/>
            <a:endParaRPr lang="en-US" sz="2400" b="1" i="0" u="none" strike="noStrike" cap="none" dirty="0">
              <a:solidFill>
                <a:schemeClr val="dk1"/>
              </a:solidFill>
              <a:effectLst/>
              <a:latin typeface="Arial"/>
              <a:ea typeface="Arial"/>
              <a:cs typeface="Arial"/>
              <a:sym typeface="Arial"/>
            </a:endParaRPr>
          </a:p>
          <a:p>
            <a:pPr marL="0" latinLnBrk="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latinLnBrk="0"/>
            <a:r>
              <a:rPr lang="en-US" sz="2400" baseline="0" dirty="0"/>
              <a:t>I will continue on to the next part of showing you our </a:t>
            </a:r>
            <a:r>
              <a:rPr lang="en-US" sz="2400" b="1" i="0" u="none" strike="noStrike" cap="none" dirty="0">
                <a:solidFill>
                  <a:schemeClr val="dk1"/>
                </a:solidFill>
                <a:effectLst/>
                <a:latin typeface="Arial"/>
                <a:ea typeface="Arial"/>
                <a:cs typeface="Arial"/>
                <a:sym typeface="Arial"/>
              </a:rPr>
              <a:t>Preliminary Results. </a:t>
            </a:r>
            <a:r>
              <a:rPr lang="en-US" sz="2400" baseline="0" dirty="0"/>
              <a:t> Note these results are before any tuning is applied. </a:t>
            </a:r>
            <a:endParaRPr lang="en-US" sz="2400" dirty="0"/>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01 – Correlation matrix]  </a:t>
            </a:r>
            <a:endParaRPr lang="en-US" sz="1400" b="0" i="0" u="none" strike="noStrike" cap="none" dirty="0">
              <a:solidFill>
                <a:schemeClr val="dk1"/>
              </a:solidFill>
              <a:effectLst/>
              <a:latin typeface="Arial"/>
              <a:ea typeface="Arial"/>
              <a:cs typeface="Arial"/>
              <a:sym typeface="Arial"/>
            </a:endParaRP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Of the original features </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Another 8 more numerical/categorical features were drop as theses were providing redundant player or game specific information </a:t>
            </a:r>
          </a:p>
          <a:p>
            <a:pPr lvl="2" latinLnBrk="0"/>
            <a:r>
              <a:rPr lang="en-CA" sz="2000" b="0" dirty="0" err="1">
                <a:solidFill>
                  <a:srgbClr val="000000"/>
                </a:solidFill>
                <a:effectLst/>
                <a:latin typeface="Consolas" panose="020B0609020204030204" pitchFamily="49" charset="0"/>
              </a:rPr>
              <a:t>unwanted_numerical_Features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'TEAM_ID'</a:t>
            </a:r>
            <a:r>
              <a:rPr lang="en-CA" sz="2000" b="0" dirty="0">
                <a:solidFill>
                  <a:srgbClr val="000000"/>
                </a:solidFill>
                <a:effectLst/>
                <a:latin typeface="Consolas" panose="020B0609020204030204" pitchFamily="49" charset="0"/>
              </a:rPr>
              <a:t>]</a:t>
            </a:r>
          </a:p>
          <a:p>
            <a:pPr lvl="2" latinLnBrk="0"/>
            <a:r>
              <a:rPr lang="en-CA" sz="2000" b="0" dirty="0" err="1">
                <a:solidFill>
                  <a:srgbClr val="000000"/>
                </a:solidFill>
                <a:effectLst/>
                <a:latin typeface="Consolas" panose="020B0609020204030204" pitchFamily="49" charset="0"/>
              </a:rPr>
              <a:t>unwanted_categorical_Features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'TEAM_ABBREVIATION'</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'GAME_DATE'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'MATCHUP’</a:t>
            </a:r>
            <a:r>
              <a:rPr lang="en-CA" sz="2000" b="0" dirty="0">
                <a:solidFill>
                  <a:srgbClr val="000000"/>
                </a:solidFill>
                <a:effectLst/>
                <a:latin typeface="Consolas" panose="020B0609020204030204" pitchFamily="49" charset="0"/>
              </a:rPr>
              <a:t>]</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Thus reduced our overall dataset to 26 features for the preliminary analysis which includes our target feature (WL for </a:t>
            </a:r>
            <a:r>
              <a:rPr lang="en-US" sz="1400" b="0" i="0" u="none" strike="noStrike" cap="none" dirty="0" err="1">
                <a:solidFill>
                  <a:schemeClr val="dk1"/>
                </a:solidFill>
                <a:effectLst/>
                <a:latin typeface="Arial"/>
                <a:ea typeface="Arial"/>
                <a:cs typeface="Arial"/>
                <a:sym typeface="Arial"/>
              </a:rPr>
              <a:t>WinLoss</a:t>
            </a:r>
            <a:r>
              <a:rPr lang="en-US" sz="1400" b="0" i="0" u="none" strike="noStrike" cap="none" dirty="0">
                <a:solidFill>
                  <a:schemeClr val="dk1"/>
                </a:solidFill>
                <a:effectLst/>
                <a:latin typeface="Arial"/>
                <a:ea typeface="Arial"/>
                <a:cs typeface="Arial"/>
                <a:sym typeface="Arial"/>
              </a:rPr>
              <a:t>)</a:t>
            </a: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0" i="0" u="none" strike="noStrike" cap="none" dirty="0">
                <a:solidFill>
                  <a:schemeClr val="dk1"/>
                </a:solidFill>
                <a:effectLst/>
                <a:latin typeface="Arial"/>
                <a:ea typeface="Arial"/>
                <a:cs typeface="Arial"/>
                <a:sym typeface="Arial"/>
              </a:rPr>
              <a:t>We created a correlation matrix between features. Here we line up our 25 features on the X and Y axis to determine how closely related each of these features are to each other. A dark red or 1 value represents a direct correlation and a light red or white is 0 for little or no relation. </a:t>
            </a:r>
          </a:p>
          <a:p>
            <a:pPr marL="0" latinLnBrk="0"/>
            <a:r>
              <a:rPr lang="en-US" sz="1400" dirty="0"/>
              <a:t>​</a:t>
            </a:r>
          </a:p>
          <a:p>
            <a:pPr marL="0" latinLnBrk="0"/>
            <a:r>
              <a:rPr lang="en-US" sz="1400" b="1" i="0" u="none" strike="noStrike" cap="none" dirty="0">
                <a:solidFill>
                  <a:schemeClr val="dk1"/>
                </a:solidFill>
                <a:effectLst/>
                <a:latin typeface="Arial"/>
                <a:ea typeface="Arial"/>
                <a:cs typeface="Arial"/>
                <a:sym typeface="Arial"/>
              </a:rPr>
              <a:t>[NEXT 02 – heat map focus]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Highlighted boxes indicate high correlation between some features  (It is greater than 0.8 ). We were able to dropped 6 more features to reduce this feature redundancy: </a:t>
            </a:r>
            <a:r>
              <a:rPr lang="en-CA" sz="2000" b="0" dirty="0">
                <a:solidFill>
                  <a:srgbClr val="000000"/>
                </a:solidFill>
                <a:effectLst/>
                <a:latin typeface="Consolas" panose="020B0609020204030204" pitchFamily="49" charset="0"/>
              </a:rPr>
              <a:t>unwanted_list_02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'PTS'</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'FGA'</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'FG3M'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'FTM'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'PFD'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'REB’</a:t>
            </a:r>
            <a:r>
              <a:rPr lang="en-CA" sz="2000" b="0" dirty="0">
                <a:solidFill>
                  <a:srgbClr val="000000"/>
                </a:solidFill>
                <a:effectLst/>
                <a:latin typeface="Consolas" panose="020B0609020204030204" pitchFamily="49" charset="0"/>
              </a:rPr>
              <a:t>] </a:t>
            </a:r>
          </a:p>
          <a:p>
            <a:pPr marL="0" latinLnBrk="0"/>
            <a:endParaRPr lang="en-US" sz="1400" b="0" i="0" u="none" strike="noStrike" cap="none" dirty="0">
              <a:solidFill>
                <a:schemeClr val="dk1"/>
              </a:solidFill>
              <a:effectLst/>
              <a:latin typeface="Arial"/>
              <a:ea typeface="Arial"/>
              <a:cs typeface="Arial"/>
              <a:sym typeface="Arial"/>
            </a:endParaRP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SLIDE]</a:t>
            </a:r>
            <a:endParaRPr lang="en-US" sz="1400" b="0" i="0" u="none" strike="noStrike" cap="none" dirty="0">
              <a:solidFill>
                <a:schemeClr val="dk1"/>
              </a:solidFill>
              <a:effectLst/>
              <a:latin typeface="Arial"/>
              <a:ea typeface="Arial"/>
              <a:cs typeface="Arial"/>
              <a:sym typeface="Arial"/>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endParaRPr lang="en-US" sz="12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Graph] </a:t>
            </a:r>
            <a:endParaRPr lang="en-US" sz="1200" dirty="0">
              <a:effectLst/>
            </a:endParaRPr>
          </a:p>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br>
              <a:rPr lang="en-US" sz="1400" b="1" dirty="0">
                <a:solidFill>
                  <a:srgbClr val="2D2E2D"/>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won their first NBA Championship in 2019. However, the team’s performance has been in decline since then. This chart shows the wins for each year for the Toronto Raptors.</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rtl="0" latinLnBrk="0">
              <a:spcBef>
                <a:spcPts val="0"/>
              </a:spcBef>
              <a:spcAft>
                <a:spcPts val="0"/>
              </a:spcAft>
            </a:pPr>
            <a:r>
              <a:rPr lang="en-US" sz="1400" dirty="0">
                <a:solidFill>
                  <a:srgbClr val="000000"/>
                </a:solidFill>
                <a:effectLst/>
                <a:latin typeface="Arial" panose="020B0604020202020204" pitchFamily="34" charset="0"/>
              </a:rPr>
              <a:t>To attain the requirements outlined by the management, we are looking at two objectives</a:t>
            </a:r>
            <a:endParaRPr lang="en-US" sz="1600" dirty="0">
              <a:effectLst/>
            </a:endParaRPr>
          </a:p>
          <a:p>
            <a:pPr marL="0" marR="0" rtl="0" latinLnBrk="0">
              <a:spcBef>
                <a:spcPts val="0"/>
              </a:spcBef>
              <a:spcAft>
                <a:spcPts val="0"/>
              </a:spcAft>
            </a:pPr>
            <a:r>
              <a:rPr lang="en-US" sz="1400" dirty="0">
                <a:solidFill>
                  <a:srgbClr val="000000"/>
                </a:solidFill>
                <a:effectLst/>
                <a:latin typeface="Arial" panose="020B0604020202020204" pitchFamily="34" charset="0"/>
              </a:rPr>
              <a:t> </a:t>
            </a:r>
            <a:endParaRPr lang="en-US" sz="1600" dirty="0">
              <a:effectLst/>
            </a:endParaRPr>
          </a:p>
          <a:p>
            <a:pPr marL="0" marR="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Primary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primary objective of this analysis is to determine which features are important to the team to produce more wins in the regular season and the playoffs. </a:t>
            </a:r>
            <a:br>
              <a:rPr lang="en-US" sz="1400" dirty="0">
                <a:solidFill>
                  <a:srgbClr val="000000"/>
                </a:solidFill>
                <a:effectLst/>
                <a:latin typeface="Calibri" panose="020F0502020204030204" pitchFamily="34" charset="0"/>
              </a:rPr>
            </a:b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Secondary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secondary objective is to review team players’ performance-to-cost effectiveness. </a:t>
            </a:r>
            <a:endParaRPr lang="en-US" sz="1600" dirty="0">
              <a:effectLst/>
            </a:endParaRPr>
          </a:p>
          <a:p>
            <a:pPr marL="0" marR="0" rtl="0" latinLnBrk="0">
              <a:lnSpc>
                <a:spcPct val="107000"/>
              </a:lnSpc>
              <a:spcBef>
                <a:spcPts val="0"/>
              </a:spcBef>
              <a:spcAft>
                <a:spcPts val="0"/>
              </a:spcAft>
            </a:pP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Data scope]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scope of the initial analysis will be to focus on the Toronto Raptors’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 </a:t>
            </a:r>
          </a:p>
          <a:p>
            <a:pPr marL="0" marR="0" rtl="0" latinLnBrk="0">
              <a:lnSpc>
                <a:spcPct val="107000"/>
              </a:lnSpc>
              <a:spcBef>
                <a:spcPts val="0"/>
              </a:spcBef>
              <a:spcAft>
                <a:spcPts val="0"/>
              </a:spcAft>
            </a:pPr>
            <a:endParaRPr lang="en-US" sz="1600" dirty="0">
              <a:effectLst/>
            </a:endParaRPr>
          </a:p>
          <a:p>
            <a:pPr marL="0" marR="0" indent="0" algn="l" rtl="0" latinLnBrk="0">
              <a:spcBef>
                <a:spcPts val="0"/>
              </a:spcBef>
              <a:spcAft>
                <a:spcPts val="0"/>
              </a:spcAft>
            </a:pPr>
            <a:r>
              <a:rPr lang="en-US" sz="1400" b="1" i="0" dirty="0">
                <a:solidFill>
                  <a:srgbClr val="000000"/>
                </a:solidFill>
                <a:effectLst/>
                <a:latin typeface="Arial" panose="020B0604020202020204" pitchFamily="34" charset="0"/>
              </a:rPr>
              <a:t>[NEXT SLIDE]</a:t>
            </a:r>
            <a:endParaRPr lang="en-US" sz="1600" dirty="0">
              <a:effectLs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derived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latinLnBrk="0">
              <a:lnSpc>
                <a:spcPct val="100000"/>
              </a:lnSpc>
              <a:spcBef>
                <a:spcPts val="0"/>
              </a:spcBef>
              <a:spcAft>
                <a:spcPts val="0"/>
              </a:spcAft>
              <a:buSzPts val="1400"/>
              <a:buNone/>
            </a:pPr>
            <a:endParaRPr lang="en-US" sz="2400" dirty="0"/>
          </a:p>
          <a:p>
            <a:pPr latinLnBrk="0"/>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latinLnBrk="0"/>
            <a:r>
              <a:rPr lang="en-US" sz="1400" b="1" i="0" u="none" strike="noStrike" cap="none" dirty="0">
                <a:solidFill>
                  <a:schemeClr val="dk1"/>
                </a:solidFill>
                <a:effectLst/>
                <a:latin typeface="Arial"/>
                <a:ea typeface="Arial"/>
                <a:cs typeface="Arial"/>
                <a:sym typeface="Arial"/>
              </a:rPr>
              <a:t>[Dennis to take over,]</a:t>
            </a:r>
            <a:endParaRPr lang="en-US" sz="14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err="1">
                <a:solidFill>
                  <a:schemeClr val="dk1"/>
                </a:solidFill>
                <a:effectLst/>
                <a:latin typeface="Arial"/>
                <a:ea typeface="Arial"/>
                <a:cs typeface="Arial"/>
                <a:sym typeface="Arial"/>
              </a:rPr>
              <a:t>Bhavika</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Project Planning</a:t>
            </a:r>
            <a:r>
              <a:rPr lang="en-US" sz="1400" baseline="0" dirty="0"/>
              <a:t>.</a:t>
            </a:r>
            <a:endParaRPr lang="en-US"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created a project plan based on the deliverables requested of us and delivery dates. In this situation our project is allocated into 5 phases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Proposal, Final Plan, Interim Presentation, Final Report and Final Presentation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milestone]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with a milestone date to show the completion of a deliverable. We would work backwards from these milestone dates to determine the minimum duration of each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Final dates]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Completion of the final report is targeted for Apr 8</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along with a final presentation on Apr 15</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summarizing the results outlined in the final report.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Implementation] </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The last unlabeled grouping was to track our overall development schedule  relative to the our primary deliverables.</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sz="1400" dirty="0"/>
          </a:p>
          <a:p>
            <a:pPr marL="0" lvl="0" indent="0" algn="l" rtl="0" latinLnBrk="0">
              <a:lnSpc>
                <a:spcPct val="100000"/>
              </a:lnSpc>
              <a:spcBef>
                <a:spcPts val="0"/>
              </a:spcBef>
              <a:spcAft>
                <a:spcPts val="0"/>
              </a:spcAft>
              <a:buSzPts val="1400"/>
              <a:buNone/>
            </a:pPr>
            <a:endParaRPr lang="en-US" sz="1400" dirty="0"/>
          </a:p>
          <a:p>
            <a:pPr latinLnBrk="0"/>
            <a:endParaRPr lang="en-CA"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01 – Team] </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Our team was a very loose form of Scrum Agile. Everyone had input in each part. If we need to designate roles we defined it as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02, 03, 04 – Roles]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Project Manager where I (Dennis) handled scheduling and administrative duties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Data Scientist where Cindy’s role is help understand the data and some initial trends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Programming Architect where </a:t>
            </a:r>
            <a:r>
              <a:rPr lang="en-US" sz="1050" dirty="0" err="1">
                <a:solidFill>
                  <a:srgbClr val="2D2E2D"/>
                </a:solidFill>
              </a:rPr>
              <a:t>Bhavika’s</a:t>
            </a:r>
            <a:r>
              <a:rPr lang="en-US" sz="1050" dirty="0">
                <a:solidFill>
                  <a:srgbClr val="2D2E2D"/>
                </a:solidFill>
              </a:rPr>
              <a:t> role is taking care of our business unit’s division of coders (group 1)</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Communications]</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We had multiple methods to facilitate team communications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Meetings]</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We had scheduled meetings 3 times per week to align on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each of us had done</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we will do next</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discuss challenges, next steps, and shared knowledge</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07 – Tools]</a:t>
            </a: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Used various tools (MS Teams, WhatsApp) to contact each other for redundancy</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08 – Repositories]</a:t>
            </a: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Use repositories such as Git and Google Drive to retain useful information, meeting minutes , techniques, and ideas for future reference.</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This agreed upon structure helped facilitate our team relationships to work effectively and especially share knowledge since only 1 of us had specific understanding of the subject. </a:t>
            </a:r>
          </a:p>
          <a:p>
            <a:pPr marL="0" marR="0" lvl="0" indent="0" algn="l" rtl="0" latinLnBrk="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dirty="0"/>
              <a:t>Now I shall</a:t>
            </a:r>
            <a:r>
              <a:rPr lang="en-US" sz="1050" baseline="0" dirty="0"/>
              <a:t> hand off to </a:t>
            </a:r>
            <a:r>
              <a:rPr lang="en-US" sz="1050" b="1" baseline="0" dirty="0"/>
              <a:t>Cindy</a:t>
            </a:r>
            <a:endParaRPr lang="en-CA" sz="1050" b="1" dirty="0"/>
          </a:p>
          <a:p>
            <a:pPr marL="0" marR="0" lvl="0" indent="0" algn="l" rtl="0" latinLnBrk="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sz="1050" dirty="0"/>
          </a:p>
          <a:p>
            <a:pPr marL="0" lvl="0" indent="0" algn="l" rtl="0" latinLnBrk="0">
              <a:lnSpc>
                <a:spcPct val="100000"/>
              </a:lnSpc>
              <a:spcBef>
                <a:spcPts val="0"/>
              </a:spcBef>
              <a:spcAft>
                <a:spcPts val="0"/>
              </a:spcAft>
              <a:buSzPts val="1400"/>
              <a:buNone/>
            </a:pPr>
            <a:endParaRPr lang="en-US" sz="1050" dirty="0"/>
          </a:p>
          <a:p>
            <a:pPr latinLnBrk="0"/>
            <a:endParaRPr lang="en-CA" sz="105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713542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latinLnBrk="0"/>
            <a:r>
              <a:rPr lang="en-US" sz="1400" b="1" i="0" u="none" strike="noStrike" cap="none" dirty="0">
                <a:solidFill>
                  <a:schemeClr val="dk1"/>
                </a:solidFill>
                <a:effectLst/>
                <a:latin typeface="Arial"/>
                <a:ea typeface="Arial"/>
                <a:cs typeface="Arial"/>
                <a:sym typeface="Arial"/>
              </a:rPr>
              <a:t>[Cindy to take over]</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Dennis</a:t>
            </a:r>
            <a:r>
              <a:rPr lang="en-US" sz="1400" b="0" i="0" u="none" strike="noStrike" cap="none" dirty="0">
                <a:solidFill>
                  <a:schemeClr val="dk1"/>
                </a:solidFill>
                <a:effectLst/>
                <a:latin typeface="Arial"/>
                <a:ea typeface="Arial"/>
                <a:cs typeface="Arial"/>
                <a:sym typeface="Arial"/>
              </a:rPr>
              <a:t>. </a:t>
            </a:r>
            <a:r>
              <a:rPr lang="en-US" sz="1400" baseline="0" dirty="0"/>
              <a:t>I will continue on to the next part of </a:t>
            </a:r>
            <a:r>
              <a:rPr lang="en-US" sz="1400" b="1" i="0" u="none" strike="noStrike" cap="none" dirty="0">
                <a:solidFill>
                  <a:schemeClr val="dk1"/>
                </a:solidFill>
                <a:effectLst/>
                <a:latin typeface="Arial"/>
                <a:ea typeface="Arial"/>
                <a:cs typeface="Arial"/>
                <a:sym typeface="Arial"/>
              </a:rPr>
              <a:t>Initial Analysis</a:t>
            </a:r>
            <a:r>
              <a:rPr lang="en-US" sz="1400" baseline="0" dirty="0"/>
              <a:t>.</a:t>
            </a:r>
            <a:endParaRPr lang="en-US" sz="1400" dirty="0"/>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Here is the formula.</a:t>
            </a: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Arial" panose="020B0604020202020204" pitchFamily="34" charset="0"/>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2000" dirty="0"/>
              <a:t>For our analysis we compared the performance of these 3 models (Decision Tree, Random Forest, Logistic Regression) to 4 metrics:</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show graph]</a:t>
            </a:r>
            <a:endParaRPr lang="en-US" sz="2000" dirty="0"/>
          </a:p>
          <a:p>
            <a:pPr marL="0" lvl="0" indent="0" algn="l" rtl="0" latinLnBrk="0">
              <a:lnSpc>
                <a:spcPct val="100000"/>
              </a:lnSpc>
              <a:spcBef>
                <a:spcPts val="0"/>
              </a:spcBef>
              <a:spcAft>
                <a:spcPts val="0"/>
              </a:spcAft>
              <a:buSzPts val="1400"/>
              <a:buNone/>
            </a:pPr>
            <a:r>
              <a:rPr lang="en-US" sz="2000" dirty="0"/>
              <a:t>Accuracy –  How well the model make True predictions </a:t>
            </a:r>
          </a:p>
          <a:p>
            <a:pPr marL="0" lvl="0" indent="0" algn="l" rtl="0" latinLnBrk="0">
              <a:lnSpc>
                <a:spcPct val="100000"/>
              </a:lnSpc>
              <a:spcBef>
                <a:spcPts val="0"/>
              </a:spcBef>
              <a:spcAft>
                <a:spcPts val="0"/>
              </a:spcAft>
              <a:buSzPts val="1400"/>
              <a:buNone/>
            </a:pPr>
            <a:r>
              <a:rPr lang="en-US" sz="2000" dirty="0"/>
              <a:t>F1-Score -  How well the model make Negative predictions</a:t>
            </a:r>
          </a:p>
          <a:p>
            <a:pPr marL="0" lvl="0" indent="0" algn="l" rtl="0" latinLnBrk="0">
              <a:lnSpc>
                <a:spcPct val="100000"/>
              </a:lnSpc>
              <a:spcBef>
                <a:spcPts val="0"/>
              </a:spcBef>
              <a:spcAft>
                <a:spcPts val="0"/>
              </a:spcAft>
              <a:buSzPts val="1400"/>
              <a:buNone/>
            </a:pPr>
            <a:r>
              <a:rPr lang="en-US" sz="2000" dirty="0"/>
              <a:t>Sensitivity - The test of confirming True Positives. </a:t>
            </a:r>
          </a:p>
          <a:p>
            <a:pPr marL="0" lvl="0" indent="0" algn="l" rtl="0" latinLnBrk="0">
              <a:lnSpc>
                <a:spcPct val="100000"/>
              </a:lnSpc>
              <a:spcBef>
                <a:spcPts val="0"/>
              </a:spcBef>
              <a:spcAft>
                <a:spcPts val="0"/>
              </a:spcAft>
              <a:buSzPts val="1400"/>
              <a:buNone/>
            </a:pPr>
            <a:r>
              <a:rPr lang="en-US" sz="2000" dirty="0"/>
              <a:t>Specificity – The test of confirming True Negatives</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000" dirty="0"/>
              <a:t>When comparing the 3 different models, it was a coin toss between Random Forest and Logistic Regression. The metrics of each model were quite similar for </a:t>
            </a:r>
          </a:p>
          <a:p>
            <a:pPr marL="0" lvl="0" indent="0" algn="l" rtl="0" latinLnBrk="0">
              <a:lnSpc>
                <a:spcPct val="100000"/>
              </a:lnSpc>
              <a:spcBef>
                <a:spcPts val="0"/>
              </a:spcBef>
              <a:spcAft>
                <a:spcPts val="0"/>
              </a:spcAft>
              <a:buSzPts val="1400"/>
              <a:buNone/>
            </a:pPr>
            <a:endParaRPr lang="en-US" sz="20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Focus on accuracy and F1 scores]</a:t>
            </a:r>
            <a:endParaRPr lang="en-US" sz="1800" dirty="0"/>
          </a:p>
          <a:p>
            <a:pPr marL="0" lvl="0" indent="0" algn="l" rtl="0" latinLnBrk="0">
              <a:lnSpc>
                <a:spcPct val="100000"/>
              </a:lnSpc>
              <a:spcBef>
                <a:spcPts val="0"/>
              </a:spcBef>
              <a:spcAft>
                <a:spcPts val="0"/>
              </a:spcAft>
              <a:buSzPts val="1400"/>
              <a:buNone/>
            </a:pPr>
            <a:r>
              <a:rPr lang="en-US" sz="2000" dirty="0"/>
              <a:t>Accuracy (71.9% vs 72.8%) and F1 scores (74.7% vs 74.1%). The separate was much more noticeable for </a:t>
            </a:r>
          </a:p>
          <a:p>
            <a:pPr marL="0" lvl="0" indent="0" algn="l" rtl="0" latinLnBrk="0">
              <a:lnSpc>
                <a:spcPct val="100000"/>
              </a:lnSpc>
              <a:spcBef>
                <a:spcPts val="0"/>
              </a:spcBef>
              <a:spcAft>
                <a:spcPts val="0"/>
              </a:spcAft>
              <a:buSzPts val="1400"/>
              <a:buNone/>
            </a:pPr>
            <a:endParaRPr lang="en-US" sz="20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Focus on other 2 ]</a:t>
            </a:r>
            <a:endParaRPr lang="en-US" sz="1800" dirty="0"/>
          </a:p>
          <a:p>
            <a:pPr marL="0" lvl="0" indent="0" algn="l" rtl="0" latinLnBrk="0">
              <a:lnSpc>
                <a:spcPct val="100000"/>
              </a:lnSpc>
              <a:spcBef>
                <a:spcPts val="0"/>
              </a:spcBef>
              <a:spcAft>
                <a:spcPts val="0"/>
              </a:spcAft>
              <a:buSzPts val="1400"/>
              <a:buNone/>
            </a:pPr>
            <a:r>
              <a:rPr lang="en-US" sz="2000" dirty="0"/>
              <a:t>Sensitivity (61.9% vs 69%) and Specificity (81.7% vs 76.6%).  </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2021-03-24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2021-03-24</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2021-03-24</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2021-03-24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2021-03-24</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pic>
        <p:nvPicPr>
          <p:cNvPr id="13" name="Picture 12">
            <a:extLst>
              <a:ext uri="{FF2B5EF4-FFF2-40B4-BE49-F238E27FC236}">
                <a16:creationId xmlns:a16="http://schemas.microsoft.com/office/drawing/2014/main" id="{0175C08C-9F9D-42FB-91D4-65882A632535}"/>
              </a:ext>
            </a:extLst>
          </p:cNvPr>
          <p:cNvPicPr>
            <a:picLocks noChangeAspect="1"/>
          </p:cNvPicPr>
          <p:nvPr/>
        </p:nvPicPr>
        <p:blipFill>
          <a:blip r:embed="rId3"/>
          <a:stretch>
            <a:fillRect/>
          </a:stretch>
        </p:blipFill>
        <p:spPr>
          <a:xfrm>
            <a:off x="2864538" y="2257541"/>
            <a:ext cx="7526904" cy="3462376"/>
          </a:xfrm>
          <a:prstGeom prst="rect">
            <a:avLst/>
          </a:prstGeom>
        </p:spPr>
      </p:pic>
      <p:sp>
        <p:nvSpPr>
          <p:cNvPr id="14" name="TextBox 13">
            <a:extLst>
              <a:ext uri="{FF2B5EF4-FFF2-40B4-BE49-F238E27FC236}">
                <a16:creationId xmlns:a16="http://schemas.microsoft.com/office/drawing/2014/main" id="{7E93BB72-5545-4777-8BA4-202531A11C22}"/>
              </a:ext>
            </a:extLst>
          </p:cNvPr>
          <p:cNvSpPr txBox="1"/>
          <p:nvPr/>
        </p:nvSpPr>
        <p:spPr>
          <a:xfrm>
            <a:off x="4353791" y="1704109"/>
            <a:ext cx="4322618" cy="523220"/>
          </a:xfrm>
          <a:prstGeom prst="rect">
            <a:avLst/>
          </a:prstGeom>
          <a:noFill/>
        </p:spPr>
        <p:txBody>
          <a:bodyPr wrap="square" rtlCol="0">
            <a:spAutoFit/>
          </a:bodyPr>
          <a:lstStyle/>
          <a:p>
            <a:pPr algn="ctr"/>
            <a:r>
              <a:rPr lang="en-US" sz="2800" b="1" dirty="0"/>
              <a:t>Feature Importance</a:t>
            </a:r>
            <a:endParaRPr lang="en-CA" sz="2800" b="1" dirty="0"/>
          </a:p>
        </p:txBody>
      </p:sp>
      <p:sp>
        <p:nvSpPr>
          <p:cNvPr id="6" name="Rectangle 5">
            <a:extLst>
              <a:ext uri="{FF2B5EF4-FFF2-40B4-BE49-F238E27FC236}">
                <a16:creationId xmlns:a16="http://schemas.microsoft.com/office/drawing/2014/main" id="{776198C8-98F2-4E24-AEBB-FEE0B68E0A52}"/>
              </a:ext>
            </a:extLst>
          </p:cNvPr>
          <p:cNvSpPr/>
          <p:nvPr/>
        </p:nvSpPr>
        <p:spPr>
          <a:xfrm>
            <a:off x="6096000" y="2971800"/>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80D2E8C-16C8-4E70-BA67-052522451582}"/>
              </a:ext>
            </a:extLst>
          </p:cNvPr>
          <p:cNvSpPr/>
          <p:nvPr/>
        </p:nvSpPr>
        <p:spPr>
          <a:xfrm>
            <a:off x="8256104" y="2965174"/>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52BF151-D5C8-46FB-9B8C-8B7B248A1373}"/>
              </a:ext>
            </a:extLst>
          </p:cNvPr>
          <p:cNvSpPr/>
          <p:nvPr/>
        </p:nvSpPr>
        <p:spPr>
          <a:xfrm>
            <a:off x="8259417" y="3256721"/>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1BF012C3-D61F-4AD4-A687-7E917D73B1B6}"/>
              </a:ext>
            </a:extLst>
          </p:cNvPr>
          <p:cNvSpPr/>
          <p:nvPr/>
        </p:nvSpPr>
        <p:spPr>
          <a:xfrm>
            <a:off x="6082748" y="3564835"/>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129C9600-E0F3-4795-944A-FE3F4F5E5853}"/>
              </a:ext>
            </a:extLst>
          </p:cNvPr>
          <p:cNvSpPr/>
          <p:nvPr/>
        </p:nvSpPr>
        <p:spPr>
          <a:xfrm>
            <a:off x="8249478" y="3544957"/>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C1642434-B183-465F-A55F-AE19D6CB7696}"/>
              </a:ext>
            </a:extLst>
          </p:cNvPr>
          <p:cNvSpPr/>
          <p:nvPr/>
        </p:nvSpPr>
        <p:spPr>
          <a:xfrm>
            <a:off x="3975652" y="3266661"/>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DB6966F-EEB4-49EE-8087-62C2D63D192C}"/>
              </a:ext>
            </a:extLst>
          </p:cNvPr>
          <p:cNvSpPr/>
          <p:nvPr/>
        </p:nvSpPr>
        <p:spPr>
          <a:xfrm>
            <a:off x="3965713" y="2660374"/>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Arrow: Down 6">
            <a:extLst>
              <a:ext uri="{FF2B5EF4-FFF2-40B4-BE49-F238E27FC236}">
                <a16:creationId xmlns:a16="http://schemas.microsoft.com/office/drawing/2014/main" id="{B5ECE72F-DF60-4C6D-8614-FDE824A09DF3}"/>
              </a:ext>
            </a:extLst>
          </p:cNvPr>
          <p:cNvSpPr/>
          <p:nvPr/>
        </p:nvSpPr>
        <p:spPr>
          <a:xfrm rot="2755380">
            <a:off x="7822097" y="1739348"/>
            <a:ext cx="427382" cy="76531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Down 20">
            <a:extLst>
              <a:ext uri="{FF2B5EF4-FFF2-40B4-BE49-F238E27FC236}">
                <a16:creationId xmlns:a16="http://schemas.microsoft.com/office/drawing/2014/main" id="{1B9B6093-4404-468E-B07E-2CA72BDA6895}"/>
              </a:ext>
            </a:extLst>
          </p:cNvPr>
          <p:cNvSpPr/>
          <p:nvPr/>
        </p:nvSpPr>
        <p:spPr>
          <a:xfrm>
            <a:off x="9197011" y="1523999"/>
            <a:ext cx="427382" cy="76531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4BD1A2AB-D74E-49FB-A3DC-3070F55DB31E}"/>
              </a:ext>
            </a:extLst>
          </p:cNvPr>
          <p:cNvSpPr/>
          <p:nvPr/>
        </p:nvSpPr>
        <p:spPr>
          <a:xfrm>
            <a:off x="6089374" y="2676939"/>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020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xit" presetSubtype="0" fill="hold" grpId="1" nodeType="with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21"/>
                                        </p:tgtEl>
                                      </p:cBhvr>
                                    </p:animEffect>
                                    <p:set>
                                      <p:cBhvr>
                                        <p:cTn id="5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animBg="1"/>
      <p:bldP spid="15" grpId="0" animBg="1"/>
      <p:bldP spid="16" grpId="0" animBg="1"/>
      <p:bldP spid="17" grpId="0" animBg="1"/>
      <p:bldP spid="18" grpId="0" animBg="1"/>
      <p:bldP spid="19" grpId="0" animBg="1"/>
      <p:bldP spid="20" grpId="0" animBg="1"/>
      <p:bldP spid="7" grpId="0" animBg="1"/>
      <p:bldP spid="7" grpId="1" animBg="1"/>
      <p:bldP spid="21" grpId="0" animBg="1"/>
      <p:bldP spid="21" grpId="1"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1357266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623743" y="152400"/>
            <a:ext cx="756667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Preliminary Recommendations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321906" y="1521899"/>
            <a:ext cx="5601767" cy="1048532"/>
            <a:chOff x="6265213" y="2008684"/>
            <a:chExt cx="4510513" cy="1355908"/>
          </a:xfrm>
        </p:grpSpPr>
        <p:sp>
          <p:nvSpPr>
            <p:cNvPr id="46" name="TextBox 13"/>
            <p:cNvSpPr txBox="1">
              <a:spLocks noChangeArrowheads="1"/>
            </p:cNvSpPr>
            <p:nvPr/>
          </p:nvSpPr>
          <p:spPr bwMode="auto">
            <a:xfrm>
              <a:off x="6265213" y="200868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131340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Game outcomes are more likely determined if the Toronto Raptors shoot well from 3 point range </a:t>
              </a:r>
            </a:p>
          </p:txBody>
        </p:sp>
      </p:grpSp>
      <p:grpSp>
        <p:nvGrpSpPr>
          <p:cNvPr id="11" name="그룹 2">
            <a:extLst>
              <a:ext uri="{FF2B5EF4-FFF2-40B4-BE49-F238E27FC236}">
                <a16:creationId xmlns:a16="http://schemas.microsoft.com/office/drawing/2014/main" id="{A81327D1-781C-47BA-AB03-D93037B3BCBD}"/>
              </a:ext>
            </a:extLst>
          </p:cNvPr>
          <p:cNvGrpSpPr/>
          <p:nvPr/>
        </p:nvGrpSpPr>
        <p:grpSpPr>
          <a:xfrm>
            <a:off x="4332904" y="2598127"/>
            <a:ext cx="5601767" cy="1048533"/>
            <a:chOff x="6265213" y="2008684"/>
            <a:chExt cx="4510513" cy="1355909"/>
          </a:xfrm>
        </p:grpSpPr>
        <p:sp>
          <p:nvSpPr>
            <p:cNvPr id="12" name="TextBox 13">
              <a:extLst>
                <a:ext uri="{FF2B5EF4-FFF2-40B4-BE49-F238E27FC236}">
                  <a16:creationId xmlns:a16="http://schemas.microsoft.com/office/drawing/2014/main" id="{B268714B-0A1C-44CE-8E42-7DD48A4DEA72}"/>
                </a:ext>
              </a:extLst>
            </p:cNvPr>
            <p:cNvSpPr txBox="1">
              <a:spLocks noChangeArrowheads="1"/>
            </p:cNvSpPr>
            <p:nvPr/>
          </p:nvSpPr>
          <p:spPr bwMode="auto">
            <a:xfrm>
              <a:off x="6265213" y="2008684"/>
              <a:ext cx="720082" cy="676601"/>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13" name="Text Box 5">
              <a:extLst>
                <a:ext uri="{FF2B5EF4-FFF2-40B4-BE49-F238E27FC236}">
                  <a16:creationId xmlns:a16="http://schemas.microsoft.com/office/drawing/2014/main" id="{688FE987-265F-4ABB-864E-1A5301A52E84}"/>
                </a:ext>
              </a:extLst>
            </p:cNvPr>
            <p:cNvSpPr txBox="1">
              <a:spLocks noChangeArrowheads="1"/>
            </p:cNvSpPr>
            <p:nvPr/>
          </p:nvSpPr>
          <p:spPr bwMode="auto">
            <a:xfrm>
              <a:off x="7050905" y="2051189"/>
              <a:ext cx="3724821" cy="1313404"/>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Game outcomes are more likely determined if the Toronto Raptors shoot well from 3 point range </a:t>
              </a:r>
            </a:p>
          </p:txBody>
        </p:sp>
      </p:grpSp>
    </p:spTree>
    <p:extLst>
      <p:ext uri="{BB962C8B-B14F-4D97-AF65-F5344CB8AC3E}">
        <p14:creationId xmlns:p14="http://schemas.microsoft.com/office/powerpoint/2010/main" val="2446360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Assumptions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511030" y="1917626"/>
            <a:ext cx="5544616" cy="769441"/>
            <a:chOff x="6311230" y="1989634"/>
            <a:chExt cx="4464496" cy="769441"/>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707886"/>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Toronto Raptors only Play for NBA</a:t>
              </a:r>
            </a:p>
          </p:txBody>
        </p:sp>
      </p:grpSp>
      <p:grpSp>
        <p:nvGrpSpPr>
          <p:cNvPr id="9" name="그룹 8"/>
          <p:cNvGrpSpPr/>
          <p:nvPr/>
        </p:nvGrpSpPr>
        <p:grpSpPr>
          <a:xfrm>
            <a:off x="4511030" y="2709714"/>
            <a:ext cx="5256584" cy="1077218"/>
            <a:chOff x="6311230" y="2781722"/>
            <a:chExt cx="4464496" cy="1077218"/>
          </a:xfrm>
        </p:grpSpPr>
        <p:sp>
          <p:nvSpPr>
            <p:cNvPr id="69" name="TextBox 13"/>
            <p:cNvSpPr txBox="1">
              <a:spLocks noChangeArrowheads="1"/>
            </p:cNvSpPr>
            <p:nvPr/>
          </p:nvSpPr>
          <p:spPr bwMode="auto">
            <a:xfrm>
              <a:off x="6311230" y="2781722"/>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843277"/>
              <a:ext cx="3724821" cy="101566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The stats of games before 2005 are irreverent for current performers</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sp>
        <p:nvSpPr>
          <p:cNvPr id="6" name="내용 개체 틀 5"/>
          <p:cNvSpPr>
            <a:spLocks noGrp="1"/>
          </p:cNvSpPr>
          <p:nvPr>
            <p:ph idx="1"/>
          </p:nvPr>
        </p:nvSpPr>
        <p:spPr>
          <a:xfrm>
            <a:off x="1990750" y="1350366"/>
            <a:ext cx="3384376" cy="4824535"/>
          </a:xfrm>
        </p:spPr>
        <p:txBody>
          <a:bodyPr/>
          <a:lstStyle/>
          <a:p>
            <a:pPr>
              <a:buFont typeface="Arial" panose="020B0604020202020204" pitchFamily="34" charset="0"/>
              <a:buChar char="•"/>
            </a:pPr>
            <a:r>
              <a:rPr lang="en-US" altLang="ko-KR" sz="2800" dirty="0"/>
              <a:t>Data cleansing</a:t>
            </a:r>
          </a:p>
          <a:p>
            <a:pPr>
              <a:buFont typeface="Arial" panose="020B0604020202020204" pitchFamily="34" charset="0"/>
              <a:buChar char="•"/>
            </a:pPr>
            <a:endParaRPr lang="en-US" altLang="ko-KR" sz="2800" dirty="0"/>
          </a:p>
          <a:p>
            <a:pPr>
              <a:buFont typeface="Arial" panose="020B0604020202020204" pitchFamily="34" charset="0"/>
              <a:buChar char="•"/>
            </a:pPr>
            <a:r>
              <a:rPr lang="en-US" altLang="ko-KR" sz="2800" dirty="0"/>
              <a:t>Transformation</a:t>
            </a:r>
          </a:p>
          <a:p>
            <a:pPr lvl="1">
              <a:buFont typeface="Arial" panose="020B0604020202020204" pitchFamily="34" charset="0"/>
              <a:buChar char="•"/>
            </a:pPr>
            <a:r>
              <a:rPr lang="en-US" altLang="ko-KR" sz="2400" dirty="0"/>
              <a:t>Enhancing</a:t>
            </a:r>
          </a:p>
          <a:p>
            <a:pPr lvl="1">
              <a:buFont typeface="Arial" panose="020B0604020202020204" pitchFamily="34" charset="0"/>
              <a:buChar char="•"/>
            </a:pPr>
            <a:r>
              <a:rPr lang="en-US" altLang="ko-KR" sz="2400" dirty="0"/>
              <a:t>Encoding </a:t>
            </a:r>
          </a:p>
          <a:p>
            <a:pPr lvl="1">
              <a:buFont typeface="Arial" panose="020B0604020202020204" pitchFamily="34" charset="0"/>
              <a:buChar char="•"/>
            </a:pPr>
            <a:r>
              <a:rPr lang="en-US" altLang="ko-KR" sz="2400" dirty="0"/>
              <a:t>Reducing</a:t>
            </a:r>
            <a:endParaRPr lang="en-US" altLang="ko-KR" sz="3300" dirty="0"/>
          </a:p>
          <a:p>
            <a:pPr>
              <a:buFont typeface="Arial" panose="020B0604020202020204" pitchFamily="34" charset="0"/>
              <a:buChar char="•"/>
            </a:pPr>
            <a:endParaRPr lang="en-US" altLang="ko-KR" sz="2800" dirty="0"/>
          </a:p>
          <a:p>
            <a:pPr>
              <a:buFont typeface="Arial" panose="020B0604020202020204" pitchFamily="34" charset="0"/>
              <a:buChar char="•"/>
            </a:pPr>
            <a:r>
              <a:rPr lang="en-US" altLang="ko-KR" sz="2800" dirty="0"/>
              <a:t>Correlation matrix</a:t>
            </a:r>
          </a:p>
          <a:p>
            <a:pPr>
              <a:buFont typeface="Arial" panose="020B0604020202020204" pitchFamily="34" charset="0"/>
              <a:buChar char="•"/>
            </a:pPr>
            <a:endParaRPr lang="en-US" altLang="ko-KR" dirty="0"/>
          </a:p>
        </p:txBody>
      </p:sp>
      <p:pic>
        <p:nvPicPr>
          <p:cNvPr id="4" name="Picture 3">
            <a:extLst>
              <a:ext uri="{FF2B5EF4-FFF2-40B4-BE49-F238E27FC236}">
                <a16:creationId xmlns:a16="http://schemas.microsoft.com/office/drawing/2014/main" id="{C6EFB75C-3EA6-48D0-9BB3-9090BC917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126" y="1341560"/>
            <a:ext cx="6624736" cy="5423019"/>
          </a:xfrm>
          <a:prstGeom prst="rect">
            <a:avLst/>
          </a:prstGeom>
        </p:spPr>
      </p:pic>
      <p:sp>
        <p:nvSpPr>
          <p:cNvPr id="5" name="Rectangle 4">
            <a:extLst>
              <a:ext uri="{FF2B5EF4-FFF2-40B4-BE49-F238E27FC236}">
                <a16:creationId xmlns:a16="http://schemas.microsoft.com/office/drawing/2014/main" id="{B823544B-C1F2-4493-8E2F-171977FE86A8}"/>
              </a:ext>
            </a:extLst>
          </p:cNvPr>
          <p:cNvSpPr>
            <a:spLocks/>
          </p:cNvSpPr>
          <p:nvPr/>
        </p:nvSpPr>
        <p:spPr>
          <a:xfrm>
            <a:off x="6007465"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66EBA2F0-A5F7-43A2-8D73-A817688540D0}"/>
              </a:ext>
            </a:extLst>
          </p:cNvPr>
          <p:cNvSpPr>
            <a:spLocks/>
          </p:cNvSpPr>
          <p:nvPr/>
        </p:nvSpPr>
        <p:spPr>
          <a:xfrm>
            <a:off x="6212252"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5D973765-244D-4701-9C68-FCECA50FC0F4}"/>
              </a:ext>
            </a:extLst>
          </p:cNvPr>
          <p:cNvSpPr>
            <a:spLocks/>
          </p:cNvSpPr>
          <p:nvPr/>
        </p:nvSpPr>
        <p:spPr>
          <a:xfrm>
            <a:off x="6421802"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84A16ED-7924-4461-B2DB-2DD009630520}"/>
              </a:ext>
            </a:extLst>
          </p:cNvPr>
          <p:cNvSpPr>
            <a:spLocks/>
          </p:cNvSpPr>
          <p:nvPr/>
        </p:nvSpPr>
        <p:spPr>
          <a:xfrm>
            <a:off x="6426093" y="1404938"/>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4531F82C-4B5A-4E6F-83F7-412BA2E16593}"/>
              </a:ext>
            </a:extLst>
          </p:cNvPr>
          <p:cNvSpPr>
            <a:spLocks/>
          </p:cNvSpPr>
          <p:nvPr/>
        </p:nvSpPr>
        <p:spPr>
          <a:xfrm>
            <a:off x="6836140" y="2347913"/>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FD9DE4B-AC48-4DE1-8189-FD7A15D461BB}"/>
              </a:ext>
            </a:extLst>
          </p:cNvPr>
          <p:cNvSpPr>
            <a:spLocks/>
          </p:cNvSpPr>
          <p:nvPr/>
        </p:nvSpPr>
        <p:spPr>
          <a:xfrm>
            <a:off x="7040927" y="21669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E8E468F-250E-42D5-940B-9B2954644B5E}"/>
              </a:ext>
            </a:extLst>
          </p:cNvPr>
          <p:cNvSpPr>
            <a:spLocks/>
          </p:cNvSpPr>
          <p:nvPr/>
        </p:nvSpPr>
        <p:spPr>
          <a:xfrm>
            <a:off x="10165127"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3130577-B580-4143-A0D8-21A5C148506B}"/>
              </a:ext>
            </a:extLst>
          </p:cNvPr>
          <p:cNvSpPr>
            <a:spLocks/>
          </p:cNvSpPr>
          <p:nvPr/>
        </p:nvSpPr>
        <p:spPr>
          <a:xfrm>
            <a:off x="10165127" y="1776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EC5A4D5-9CEC-42B5-9F53-D3D5BA684F3A}"/>
              </a:ext>
            </a:extLst>
          </p:cNvPr>
          <p:cNvSpPr>
            <a:spLocks/>
          </p:cNvSpPr>
          <p:nvPr/>
        </p:nvSpPr>
        <p:spPr>
          <a:xfrm>
            <a:off x="9963197" y="27384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E397217-15A6-477D-A30A-47352C381566}"/>
              </a:ext>
            </a:extLst>
          </p:cNvPr>
          <p:cNvSpPr>
            <a:spLocks/>
          </p:cNvSpPr>
          <p:nvPr/>
        </p:nvSpPr>
        <p:spPr>
          <a:xfrm>
            <a:off x="9965102" y="2924175"/>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36A13F8-0C42-4B79-87D3-052A507A230E}"/>
              </a:ext>
            </a:extLst>
          </p:cNvPr>
          <p:cNvSpPr>
            <a:spLocks/>
          </p:cNvSpPr>
          <p:nvPr/>
        </p:nvSpPr>
        <p:spPr>
          <a:xfrm>
            <a:off x="8503015" y="3490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5EC34B2-1826-439A-A625-79A389A229F7}"/>
              </a:ext>
            </a:extLst>
          </p:cNvPr>
          <p:cNvSpPr>
            <a:spLocks/>
          </p:cNvSpPr>
          <p:nvPr/>
        </p:nvSpPr>
        <p:spPr>
          <a:xfrm>
            <a:off x="8288702" y="367188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6A1CD8B-460D-4267-A649-FB3746657ED2}"/>
              </a:ext>
            </a:extLst>
          </p:cNvPr>
          <p:cNvSpPr>
            <a:spLocks/>
          </p:cNvSpPr>
          <p:nvPr/>
        </p:nvSpPr>
        <p:spPr>
          <a:xfrm>
            <a:off x="6207490"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363248AC-D5FF-4449-93BA-FC2A2E1005ED}"/>
              </a:ext>
            </a:extLst>
          </p:cNvPr>
          <p:cNvSpPr>
            <a:spLocks/>
          </p:cNvSpPr>
          <p:nvPr/>
        </p:nvSpPr>
        <p:spPr>
          <a:xfrm>
            <a:off x="6412277"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4FE4BA1-4DED-4BD6-B400-2950762D3776}"/>
              </a:ext>
            </a:extLst>
          </p:cNvPr>
          <p:cNvSpPr>
            <a:spLocks/>
          </p:cNvSpPr>
          <p:nvPr/>
        </p:nvSpPr>
        <p:spPr>
          <a:xfrm>
            <a:off x="7460027" y="5014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FCE47D1E-7653-4725-AD6C-95561ACE98E8}"/>
              </a:ext>
            </a:extLst>
          </p:cNvPr>
          <p:cNvSpPr>
            <a:spLocks/>
          </p:cNvSpPr>
          <p:nvPr/>
        </p:nvSpPr>
        <p:spPr>
          <a:xfrm>
            <a:off x="7660052" y="5019674"/>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a:extLst>
              <a:ext uri="{FF2B5EF4-FFF2-40B4-BE49-F238E27FC236}">
                <a16:creationId xmlns:a16="http://schemas.microsoft.com/office/drawing/2014/main" id="{BA6B019D-4B59-478C-84E3-EF1E1DFBF4AA}"/>
              </a:ext>
            </a:extLst>
          </p:cNvPr>
          <p:cNvCxnSpPr/>
          <p:nvPr/>
        </p:nvCxnSpPr>
        <p:spPr>
          <a:xfrm>
            <a:off x="5727700" y="1454150"/>
            <a:ext cx="0" cy="447675"/>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5481182E-3996-4538-98B7-7AC6F989482D}"/>
              </a:ext>
            </a:extLst>
          </p:cNvPr>
          <p:cNvCxnSpPr>
            <a:cxnSpLocks/>
          </p:cNvCxnSpPr>
          <p:nvPr/>
        </p:nvCxnSpPr>
        <p:spPr>
          <a:xfrm>
            <a:off x="5710237" y="2193925"/>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E8D3474-43ED-4DFD-995B-E9224FD66ADE}"/>
              </a:ext>
            </a:extLst>
          </p:cNvPr>
          <p:cNvCxnSpPr>
            <a:cxnSpLocks/>
          </p:cNvCxnSpPr>
          <p:nvPr/>
        </p:nvCxnSpPr>
        <p:spPr>
          <a:xfrm>
            <a:off x="5724525" y="2776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FF41A8D-C340-48C3-AE03-A52504818F69}"/>
              </a:ext>
            </a:extLst>
          </p:cNvPr>
          <p:cNvCxnSpPr>
            <a:cxnSpLocks/>
          </p:cNvCxnSpPr>
          <p:nvPr/>
        </p:nvCxnSpPr>
        <p:spPr>
          <a:xfrm>
            <a:off x="5743575" y="3538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7B14B2F2-15D8-46A6-8D87-5634A8D1B9E3}"/>
              </a:ext>
            </a:extLst>
          </p:cNvPr>
          <p:cNvCxnSpPr>
            <a:cxnSpLocks/>
          </p:cNvCxnSpPr>
          <p:nvPr/>
        </p:nvCxnSpPr>
        <p:spPr>
          <a:xfrm>
            <a:off x="5767387" y="5043486"/>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B72D01FF-2388-4257-AA75-E75560CE1373}"/>
              </a:ext>
            </a:extLst>
          </p:cNvPr>
          <p:cNvCxnSpPr>
            <a:cxnSpLocks/>
          </p:cNvCxnSpPr>
          <p:nvPr/>
        </p:nvCxnSpPr>
        <p:spPr>
          <a:xfrm flipH="1">
            <a:off x="6026944" y="6389687"/>
            <a:ext cx="54530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C6809D41-10EF-46C6-BF50-1C3B39E6584D}"/>
              </a:ext>
            </a:extLst>
          </p:cNvPr>
          <p:cNvCxnSpPr>
            <a:cxnSpLocks/>
          </p:cNvCxnSpPr>
          <p:nvPr/>
        </p:nvCxnSpPr>
        <p:spPr>
          <a:xfrm flipH="1">
            <a:off x="7435850" y="63706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A6DF3A8A-49E0-42BB-8F58-52E84987168D}"/>
              </a:ext>
            </a:extLst>
          </p:cNvPr>
          <p:cNvCxnSpPr>
            <a:cxnSpLocks/>
          </p:cNvCxnSpPr>
          <p:nvPr/>
        </p:nvCxnSpPr>
        <p:spPr>
          <a:xfrm flipH="1">
            <a:off x="8299450" y="63960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CFB1E31-6713-4E79-8C45-D3F71A2B3BEB}"/>
              </a:ext>
            </a:extLst>
          </p:cNvPr>
          <p:cNvCxnSpPr>
            <a:cxnSpLocks/>
          </p:cNvCxnSpPr>
          <p:nvPr/>
        </p:nvCxnSpPr>
        <p:spPr>
          <a:xfrm flipH="1">
            <a:off x="9975850" y="63515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652E17F-A086-4BBA-8000-5FCF162F72CA}"/>
              </a:ext>
            </a:extLst>
          </p:cNvPr>
          <p:cNvCxnSpPr>
            <a:cxnSpLocks/>
          </p:cNvCxnSpPr>
          <p:nvPr/>
        </p:nvCxnSpPr>
        <p:spPr>
          <a:xfrm flipH="1">
            <a:off x="6838950" y="63896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3EC77AE4-034E-4B3A-A5DC-EB5779E66854}"/>
              </a:ext>
            </a:extLst>
          </p:cNvPr>
          <p:cNvCxnSpPr>
            <a:cxnSpLocks/>
          </p:cNvCxnSpPr>
          <p:nvPr/>
        </p:nvCxnSpPr>
        <p:spPr>
          <a:xfrm flipH="1">
            <a:off x="5765800" y="50371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A1E63C25-E89E-40C6-BE28-4CA4014BD306}"/>
              </a:ext>
            </a:extLst>
          </p:cNvPr>
          <p:cNvCxnSpPr>
            <a:cxnSpLocks/>
          </p:cNvCxnSpPr>
          <p:nvPr/>
        </p:nvCxnSpPr>
        <p:spPr>
          <a:xfrm flipH="1">
            <a:off x="5765800" y="53546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C3D7BF5A-8481-4056-86DE-7A9371FCFF44}"/>
              </a:ext>
            </a:extLst>
          </p:cNvPr>
          <p:cNvCxnSpPr>
            <a:cxnSpLocks/>
          </p:cNvCxnSpPr>
          <p:nvPr/>
        </p:nvCxnSpPr>
        <p:spPr>
          <a:xfrm flipH="1">
            <a:off x="5743575" y="38433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643207C5-6393-47E4-A2EE-CCD4138F688F}"/>
              </a:ext>
            </a:extLst>
          </p:cNvPr>
          <p:cNvCxnSpPr>
            <a:cxnSpLocks/>
          </p:cNvCxnSpPr>
          <p:nvPr/>
        </p:nvCxnSpPr>
        <p:spPr>
          <a:xfrm flipH="1">
            <a:off x="5743575" y="35321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15C72AF1-6722-4A0F-A052-BA61890DE691}"/>
              </a:ext>
            </a:extLst>
          </p:cNvPr>
          <p:cNvCxnSpPr>
            <a:cxnSpLocks/>
          </p:cNvCxnSpPr>
          <p:nvPr/>
        </p:nvCxnSpPr>
        <p:spPr>
          <a:xfrm flipH="1">
            <a:off x="5721350" y="30749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0490D829-A897-4636-926F-0913168BEDC6}"/>
              </a:ext>
            </a:extLst>
          </p:cNvPr>
          <p:cNvCxnSpPr>
            <a:cxnSpLocks/>
          </p:cNvCxnSpPr>
          <p:nvPr/>
        </p:nvCxnSpPr>
        <p:spPr>
          <a:xfrm flipH="1">
            <a:off x="5730875" y="27733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084A6C03-660A-4737-A80A-788DFA3351F7}"/>
              </a:ext>
            </a:extLst>
          </p:cNvPr>
          <p:cNvCxnSpPr>
            <a:cxnSpLocks/>
          </p:cNvCxnSpPr>
          <p:nvPr/>
        </p:nvCxnSpPr>
        <p:spPr>
          <a:xfrm flipH="1">
            <a:off x="5715000" y="24939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88EF198-C865-4B21-A45F-22E0FDF00C2A}"/>
              </a:ext>
            </a:extLst>
          </p:cNvPr>
          <p:cNvCxnSpPr>
            <a:cxnSpLocks/>
          </p:cNvCxnSpPr>
          <p:nvPr/>
        </p:nvCxnSpPr>
        <p:spPr>
          <a:xfrm flipH="1">
            <a:off x="5715000" y="21986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7DB9F68-ED0C-4405-9286-3B59A4D2F40C}"/>
              </a:ext>
            </a:extLst>
          </p:cNvPr>
          <p:cNvCxnSpPr>
            <a:cxnSpLocks/>
          </p:cNvCxnSpPr>
          <p:nvPr/>
        </p:nvCxnSpPr>
        <p:spPr>
          <a:xfrm flipH="1">
            <a:off x="5724525" y="19065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D1B50CA-748A-4962-A05A-DD92DE22AEEF}"/>
              </a:ext>
            </a:extLst>
          </p:cNvPr>
          <p:cNvCxnSpPr>
            <a:cxnSpLocks/>
          </p:cNvCxnSpPr>
          <p:nvPr/>
        </p:nvCxnSpPr>
        <p:spPr>
          <a:xfrm flipH="1">
            <a:off x="5724525" y="145891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838653CF-07FF-4BE6-935B-F4845FAEF26C}"/>
              </a:ext>
            </a:extLst>
          </p:cNvPr>
          <p:cNvCxnSpPr>
            <a:cxnSpLocks/>
          </p:cNvCxnSpPr>
          <p:nvPr/>
        </p:nvCxnSpPr>
        <p:spPr>
          <a:xfrm>
            <a:off x="7213600" y="6284119"/>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6F6B1D49-7318-4A64-B1F2-0DCB05E4415F}"/>
              </a:ext>
            </a:extLst>
          </p:cNvPr>
          <p:cNvCxnSpPr>
            <a:cxnSpLocks/>
          </p:cNvCxnSpPr>
          <p:nvPr/>
        </p:nvCxnSpPr>
        <p:spPr>
          <a:xfrm>
            <a:off x="6024563" y="6281737"/>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D482E735-6BEF-429D-A9DA-9510FC443943}"/>
              </a:ext>
            </a:extLst>
          </p:cNvPr>
          <p:cNvCxnSpPr>
            <a:cxnSpLocks/>
          </p:cNvCxnSpPr>
          <p:nvPr/>
        </p:nvCxnSpPr>
        <p:spPr>
          <a:xfrm>
            <a:off x="6572250"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45682486-1455-4339-BE19-068FAD4F6F9B}"/>
              </a:ext>
            </a:extLst>
          </p:cNvPr>
          <p:cNvCxnSpPr>
            <a:cxnSpLocks/>
          </p:cNvCxnSpPr>
          <p:nvPr/>
        </p:nvCxnSpPr>
        <p:spPr>
          <a:xfrm>
            <a:off x="6842125" y="628015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361F09A6-67B6-43FE-9300-24F86F2512B5}"/>
              </a:ext>
            </a:extLst>
          </p:cNvPr>
          <p:cNvCxnSpPr>
            <a:cxnSpLocks/>
          </p:cNvCxnSpPr>
          <p:nvPr/>
        </p:nvCxnSpPr>
        <p:spPr>
          <a:xfrm>
            <a:off x="8304213"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E874D9BD-25EC-4916-B8C9-7C3CDECF1F0C}"/>
              </a:ext>
            </a:extLst>
          </p:cNvPr>
          <p:cNvCxnSpPr>
            <a:cxnSpLocks/>
          </p:cNvCxnSpPr>
          <p:nvPr/>
        </p:nvCxnSpPr>
        <p:spPr>
          <a:xfrm>
            <a:off x="7811293"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7A10C7DB-9699-419D-9584-F11E75B885D6}"/>
              </a:ext>
            </a:extLst>
          </p:cNvPr>
          <p:cNvCxnSpPr>
            <a:cxnSpLocks/>
          </p:cNvCxnSpPr>
          <p:nvPr/>
        </p:nvCxnSpPr>
        <p:spPr>
          <a:xfrm>
            <a:off x="7439818"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D7A70BFC-096F-40BF-A9CF-9DF4632115A5}"/>
              </a:ext>
            </a:extLst>
          </p:cNvPr>
          <p:cNvCxnSpPr>
            <a:cxnSpLocks/>
          </p:cNvCxnSpPr>
          <p:nvPr/>
        </p:nvCxnSpPr>
        <p:spPr>
          <a:xfrm>
            <a:off x="8668543" y="6293644"/>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FA72D61B-61ED-4BF9-90E2-604F544DD024}"/>
              </a:ext>
            </a:extLst>
          </p:cNvPr>
          <p:cNvCxnSpPr>
            <a:cxnSpLocks/>
          </p:cNvCxnSpPr>
          <p:nvPr/>
        </p:nvCxnSpPr>
        <p:spPr>
          <a:xfrm>
            <a:off x="9980612" y="6241256"/>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45A05F94-DF7B-49D1-85CA-046E670C3CE1}"/>
              </a:ext>
            </a:extLst>
          </p:cNvPr>
          <p:cNvCxnSpPr>
            <a:cxnSpLocks/>
          </p:cNvCxnSpPr>
          <p:nvPr/>
        </p:nvCxnSpPr>
        <p:spPr>
          <a:xfrm>
            <a:off x="10352088" y="6248401"/>
            <a:ext cx="0" cy="10636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1518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par>
                                <p:cTn id="89" presetID="10" presetClass="entr" presetSubtype="0" fill="hold"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par>
                                <p:cTn id="92" presetID="10" presetClass="entr" presetSubtype="0" fill="hold"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par>
                                <p:cTn id="95" presetID="10" presetClass="entr" presetSubtype="0" fill="hold"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10" presetClass="entr" presetSubtype="0" fill="hold" nodeType="with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500"/>
                                        <p:tgtEl>
                                          <p:spTgt spid="24"/>
                                        </p:tgtEl>
                                      </p:cBhvr>
                                    </p:animEffect>
                                  </p:childTnLst>
                                </p:cTn>
                              </p:par>
                              <p:par>
                                <p:cTn id="101" presetID="10" presetClass="entr" presetSubtype="0" fill="hold"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500"/>
                                        <p:tgtEl>
                                          <p:spTgt spid="46"/>
                                        </p:tgtEl>
                                      </p:cBhvr>
                                    </p:animEffect>
                                  </p:childTnLst>
                                </p:cTn>
                              </p:par>
                              <p:par>
                                <p:cTn id="104" presetID="10" presetClass="entr" presetSubtype="0" fill="hold" nodeType="with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par>
                                <p:cTn id="107" presetID="10" presetClass="entr" presetSubtype="0" fill="hold" nodeType="with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500"/>
                                        <p:tgtEl>
                                          <p:spTgt spid="27"/>
                                        </p:tgtEl>
                                      </p:cBhvr>
                                    </p:animEffect>
                                  </p:childTnLst>
                                </p:cTn>
                              </p:par>
                              <p:par>
                                <p:cTn id="110" presetID="10" presetClass="entr" presetSubtype="0" fill="hold" nodeType="with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par>
                                <p:cTn id="113" presetID="10" presetClass="entr" presetSubtype="0" fill="hold"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fade">
                                      <p:cBhvr>
                                        <p:cTn id="115" dur="500"/>
                                        <p:tgtEl>
                                          <p:spTgt spid="43"/>
                                        </p:tgtEl>
                                      </p:cBhvr>
                                    </p:animEffect>
                                  </p:childTnLst>
                                </p:cTn>
                              </p:par>
                              <p:par>
                                <p:cTn id="116" presetID="10" presetClass="entr" presetSubtype="0" fill="hold" nodeType="with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500"/>
                                        <p:tgtEl>
                                          <p:spTgt spid="28"/>
                                        </p:tgtEl>
                                      </p:cBhvr>
                                    </p:animEffect>
                                  </p:childTnLst>
                                </p:cTn>
                              </p:par>
                              <p:par>
                                <p:cTn id="119" presetID="10" presetClass="entr" presetSubtype="0" fill="hold"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500"/>
                                        <p:tgtEl>
                                          <p:spTgt spid="42"/>
                                        </p:tgtEl>
                                      </p:cBhvr>
                                    </p:animEffect>
                                  </p:childTnLst>
                                </p:cTn>
                              </p:par>
                              <p:par>
                                <p:cTn id="122" presetID="10" presetClass="entr" presetSubtype="0" fill="hold" nodeType="withEffect">
                                  <p:stCondLst>
                                    <p:cond delay="0"/>
                                  </p:stCondLst>
                                  <p:childTnLst>
                                    <p:set>
                                      <p:cBhvr>
                                        <p:cTn id="123" dur="1" fill="hold">
                                          <p:stCondLst>
                                            <p:cond delay="0"/>
                                          </p:stCondLst>
                                        </p:cTn>
                                        <p:tgtEl>
                                          <p:spTgt spid="38"/>
                                        </p:tgtEl>
                                        <p:attrNameLst>
                                          <p:attrName>style.visibility</p:attrName>
                                        </p:attrNameLst>
                                      </p:cBhvr>
                                      <p:to>
                                        <p:strVal val="visible"/>
                                      </p:to>
                                    </p:set>
                                    <p:animEffect transition="in" filter="fade">
                                      <p:cBhvr>
                                        <p:cTn id="124" dur="500"/>
                                        <p:tgtEl>
                                          <p:spTgt spid="38"/>
                                        </p:tgtEl>
                                      </p:cBhvr>
                                    </p:animEffect>
                                  </p:childTnLst>
                                </p:cTn>
                              </p:par>
                              <p:par>
                                <p:cTn id="125" presetID="10" presetClass="entr" presetSubtype="0" fill="hold" nodeType="with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fade">
                                      <p:cBhvr>
                                        <p:cTn id="127" dur="500"/>
                                        <p:tgtEl>
                                          <p:spTgt spid="30"/>
                                        </p:tgtEl>
                                      </p:cBhvr>
                                    </p:animEffect>
                                  </p:childTnLst>
                                </p:cTn>
                              </p:par>
                              <p:par>
                                <p:cTn id="128" presetID="10" presetClass="entr" presetSubtype="0" fill="hold" nodeType="withEffect">
                                  <p:stCondLst>
                                    <p:cond delay="0"/>
                                  </p:stCondLst>
                                  <p:childTnLst>
                                    <p:set>
                                      <p:cBhvr>
                                        <p:cTn id="129" dur="1" fill="hold">
                                          <p:stCondLst>
                                            <p:cond delay="0"/>
                                          </p:stCondLst>
                                        </p:cTn>
                                        <p:tgtEl>
                                          <p:spTgt spid="41"/>
                                        </p:tgtEl>
                                        <p:attrNameLst>
                                          <p:attrName>style.visibility</p:attrName>
                                        </p:attrNameLst>
                                      </p:cBhvr>
                                      <p:to>
                                        <p:strVal val="visible"/>
                                      </p:to>
                                    </p:set>
                                    <p:animEffect transition="in" filter="fade">
                                      <p:cBhvr>
                                        <p:cTn id="130" dur="500"/>
                                        <p:tgtEl>
                                          <p:spTgt spid="41"/>
                                        </p:tgtEl>
                                      </p:cBhvr>
                                    </p:animEffect>
                                  </p:childTnLst>
                                </p:cTn>
                              </p:par>
                              <p:par>
                                <p:cTn id="131" presetID="10" presetClass="entr" presetSubtype="0" fill="hold" nodeType="with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fade">
                                      <p:cBhvr>
                                        <p:cTn id="133" dur="500"/>
                                        <p:tgtEl>
                                          <p:spTgt spid="55"/>
                                        </p:tgtEl>
                                      </p:cBhvr>
                                    </p:animEffect>
                                  </p:childTnLst>
                                </p:cTn>
                              </p:par>
                              <p:par>
                                <p:cTn id="134" presetID="10" presetClass="entr" presetSubtype="0" fill="hold" nodeType="withEffect">
                                  <p:stCondLst>
                                    <p:cond delay="0"/>
                                  </p:stCondLst>
                                  <p:childTnLst>
                                    <p:set>
                                      <p:cBhvr>
                                        <p:cTn id="135" dur="1" fill="hold">
                                          <p:stCondLst>
                                            <p:cond delay="0"/>
                                          </p:stCondLst>
                                        </p:cTn>
                                        <p:tgtEl>
                                          <p:spTgt spid="31"/>
                                        </p:tgtEl>
                                        <p:attrNameLst>
                                          <p:attrName>style.visibility</p:attrName>
                                        </p:attrNameLst>
                                      </p:cBhvr>
                                      <p:to>
                                        <p:strVal val="visible"/>
                                      </p:to>
                                    </p:set>
                                    <p:animEffect transition="in" filter="fade">
                                      <p:cBhvr>
                                        <p:cTn id="136" dur="500"/>
                                        <p:tgtEl>
                                          <p:spTgt spid="31"/>
                                        </p:tgtEl>
                                      </p:cBhvr>
                                    </p:animEffect>
                                  </p:childTnLst>
                                </p:cTn>
                              </p:par>
                              <p:par>
                                <p:cTn id="137" presetID="10" presetClass="entr" presetSubtype="0" fill="hold" nodeType="with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fade">
                                      <p:cBhvr>
                                        <p:cTn id="139" dur="500"/>
                                        <p:tgtEl>
                                          <p:spTgt spid="56"/>
                                        </p:tgtEl>
                                      </p:cBhvr>
                                    </p:animEffect>
                                  </p:childTnLst>
                                </p:cTn>
                              </p:par>
                              <p:par>
                                <p:cTn id="140" presetID="10" presetClass="entr" presetSubtype="0" fill="hold" nodeType="with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fade">
                                      <p:cBhvr>
                                        <p:cTn id="142" dur="500"/>
                                        <p:tgtEl>
                                          <p:spTgt spid="57"/>
                                        </p:tgtEl>
                                      </p:cBhvr>
                                    </p:animEffect>
                                  </p:childTnLst>
                                </p:cTn>
                              </p:par>
                              <p:par>
                                <p:cTn id="143" presetID="10" presetClass="entr" presetSubtype="0" fill="hold" nodeType="withEffect">
                                  <p:stCondLst>
                                    <p:cond delay="0"/>
                                  </p:stCondLst>
                                  <p:childTnLst>
                                    <p:set>
                                      <p:cBhvr>
                                        <p:cTn id="144" dur="1" fill="hold">
                                          <p:stCondLst>
                                            <p:cond delay="0"/>
                                          </p:stCondLst>
                                        </p:cTn>
                                        <p:tgtEl>
                                          <p:spTgt spid="37"/>
                                        </p:tgtEl>
                                        <p:attrNameLst>
                                          <p:attrName>style.visibility</p:attrName>
                                        </p:attrNameLst>
                                      </p:cBhvr>
                                      <p:to>
                                        <p:strVal val="visible"/>
                                      </p:to>
                                    </p:set>
                                    <p:animEffect transition="in" filter="fade">
                                      <p:cBhvr>
                                        <p:cTn id="145" dur="500"/>
                                        <p:tgtEl>
                                          <p:spTgt spid="37"/>
                                        </p:tgtEl>
                                      </p:cBhvr>
                                    </p:animEffect>
                                  </p:childTnLst>
                                </p:cTn>
                              </p:par>
                              <p:par>
                                <p:cTn id="146" presetID="10" presetClass="entr" presetSubtype="0" fill="hold" nodeType="withEffect">
                                  <p:stCondLst>
                                    <p:cond delay="0"/>
                                  </p:stCondLst>
                                  <p:childTnLst>
                                    <p:set>
                                      <p:cBhvr>
                                        <p:cTn id="147" dur="1" fill="hold">
                                          <p:stCondLst>
                                            <p:cond delay="0"/>
                                          </p:stCondLst>
                                        </p:cTn>
                                        <p:tgtEl>
                                          <p:spTgt spid="53"/>
                                        </p:tgtEl>
                                        <p:attrNameLst>
                                          <p:attrName>style.visibility</p:attrName>
                                        </p:attrNameLst>
                                      </p:cBhvr>
                                      <p:to>
                                        <p:strVal val="visible"/>
                                      </p:to>
                                    </p:set>
                                    <p:animEffect transition="in" filter="fade">
                                      <p:cBhvr>
                                        <p:cTn id="148" dur="500"/>
                                        <p:tgtEl>
                                          <p:spTgt spid="53"/>
                                        </p:tgtEl>
                                      </p:cBhvr>
                                    </p:animEffect>
                                  </p:childTnLst>
                                </p:cTn>
                              </p:par>
                              <p:par>
                                <p:cTn id="149" presetID="10" presetClass="entr" presetSubtype="0" fill="hold" nodeType="withEffect">
                                  <p:stCondLst>
                                    <p:cond delay="0"/>
                                  </p:stCondLst>
                                  <p:childTnLst>
                                    <p:set>
                                      <p:cBhvr>
                                        <p:cTn id="150" dur="1" fill="hold">
                                          <p:stCondLst>
                                            <p:cond delay="0"/>
                                          </p:stCondLst>
                                        </p:cTn>
                                        <p:tgtEl>
                                          <p:spTgt spid="61"/>
                                        </p:tgtEl>
                                        <p:attrNameLst>
                                          <p:attrName>style.visibility</p:attrName>
                                        </p:attrNameLst>
                                      </p:cBhvr>
                                      <p:to>
                                        <p:strVal val="visible"/>
                                      </p:to>
                                    </p:set>
                                    <p:animEffect transition="in" filter="fade">
                                      <p:cBhvr>
                                        <p:cTn id="151" dur="500"/>
                                        <p:tgtEl>
                                          <p:spTgt spid="61"/>
                                        </p:tgtEl>
                                      </p:cBhvr>
                                    </p:animEffect>
                                  </p:childTnLst>
                                </p:cTn>
                              </p:par>
                              <p:par>
                                <p:cTn id="152" presetID="10" presetClass="entr" presetSubtype="0" fill="hold" nodeType="with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fade">
                                      <p:cBhvr>
                                        <p:cTn id="154" dur="500"/>
                                        <p:tgtEl>
                                          <p:spTgt spid="34"/>
                                        </p:tgtEl>
                                      </p:cBhvr>
                                    </p:animEffect>
                                  </p:childTnLst>
                                </p:cTn>
                              </p:par>
                              <p:par>
                                <p:cTn id="155" presetID="10" presetClass="entr" presetSubtype="0" fill="hold" nodeType="withEffect">
                                  <p:stCondLst>
                                    <p:cond delay="0"/>
                                  </p:stCondLst>
                                  <p:childTnLst>
                                    <p:set>
                                      <p:cBhvr>
                                        <p:cTn id="156" dur="1" fill="hold">
                                          <p:stCondLst>
                                            <p:cond delay="0"/>
                                          </p:stCondLst>
                                        </p:cTn>
                                        <p:tgtEl>
                                          <p:spTgt spid="60"/>
                                        </p:tgtEl>
                                        <p:attrNameLst>
                                          <p:attrName>style.visibility</p:attrName>
                                        </p:attrNameLst>
                                      </p:cBhvr>
                                      <p:to>
                                        <p:strVal val="visible"/>
                                      </p:to>
                                    </p:set>
                                    <p:animEffect transition="in" filter="fade">
                                      <p:cBhvr>
                                        <p:cTn id="157" dur="500"/>
                                        <p:tgtEl>
                                          <p:spTgt spid="60"/>
                                        </p:tgtEl>
                                      </p:cBhvr>
                                    </p:animEffect>
                                  </p:childTnLst>
                                </p:cTn>
                              </p:par>
                              <p:par>
                                <p:cTn id="158" presetID="10" presetClass="entr" presetSubtype="0" fill="hold" nodeType="withEffect">
                                  <p:stCondLst>
                                    <p:cond delay="0"/>
                                  </p:stCondLst>
                                  <p:childTnLst>
                                    <p:set>
                                      <p:cBhvr>
                                        <p:cTn id="159" dur="1" fill="hold">
                                          <p:stCondLst>
                                            <p:cond delay="0"/>
                                          </p:stCondLst>
                                        </p:cTn>
                                        <p:tgtEl>
                                          <p:spTgt spid="59"/>
                                        </p:tgtEl>
                                        <p:attrNameLst>
                                          <p:attrName>style.visibility</p:attrName>
                                        </p:attrNameLst>
                                      </p:cBhvr>
                                      <p:to>
                                        <p:strVal val="visible"/>
                                      </p:to>
                                    </p:set>
                                    <p:animEffect transition="in" filter="fade">
                                      <p:cBhvr>
                                        <p:cTn id="160" dur="500"/>
                                        <p:tgtEl>
                                          <p:spTgt spid="59"/>
                                        </p:tgtEl>
                                      </p:cBhvr>
                                    </p:animEffect>
                                  </p:childTnLst>
                                </p:cTn>
                              </p:par>
                              <p:par>
                                <p:cTn id="161" presetID="10" presetClass="entr" presetSubtype="0" fill="hold" nodeType="withEffect">
                                  <p:stCondLst>
                                    <p:cond delay="0"/>
                                  </p:stCondLst>
                                  <p:childTnLst>
                                    <p:set>
                                      <p:cBhvr>
                                        <p:cTn id="162" dur="1" fill="hold">
                                          <p:stCondLst>
                                            <p:cond delay="0"/>
                                          </p:stCondLst>
                                        </p:cTn>
                                        <p:tgtEl>
                                          <p:spTgt spid="35"/>
                                        </p:tgtEl>
                                        <p:attrNameLst>
                                          <p:attrName>style.visibility</p:attrName>
                                        </p:attrNameLst>
                                      </p:cBhvr>
                                      <p:to>
                                        <p:strVal val="visible"/>
                                      </p:to>
                                    </p:set>
                                    <p:animEffect transition="in" filter="fade">
                                      <p:cBhvr>
                                        <p:cTn id="163" dur="500"/>
                                        <p:tgtEl>
                                          <p:spTgt spid="35"/>
                                        </p:tgtEl>
                                      </p:cBhvr>
                                    </p:animEffect>
                                  </p:childTnLst>
                                </p:cTn>
                              </p:par>
                              <p:par>
                                <p:cTn id="164" presetID="10" presetClass="entr" presetSubtype="0" fill="hold" nodeType="withEffect">
                                  <p:stCondLst>
                                    <p:cond delay="0"/>
                                  </p:stCondLst>
                                  <p:childTnLst>
                                    <p:set>
                                      <p:cBhvr>
                                        <p:cTn id="165" dur="1" fill="hold">
                                          <p:stCondLst>
                                            <p:cond delay="0"/>
                                          </p:stCondLst>
                                        </p:cTn>
                                        <p:tgtEl>
                                          <p:spTgt spid="62"/>
                                        </p:tgtEl>
                                        <p:attrNameLst>
                                          <p:attrName>style.visibility</p:attrName>
                                        </p:attrNameLst>
                                      </p:cBhvr>
                                      <p:to>
                                        <p:strVal val="visible"/>
                                      </p:to>
                                    </p:set>
                                    <p:animEffect transition="in" filter="fade">
                                      <p:cBhvr>
                                        <p:cTn id="166" dur="500"/>
                                        <p:tgtEl>
                                          <p:spTgt spid="62"/>
                                        </p:tgtEl>
                                      </p:cBhvr>
                                    </p:animEffect>
                                  </p:childTnLst>
                                </p:cTn>
                              </p:par>
                              <p:par>
                                <p:cTn id="167" presetID="10" presetClass="entr" presetSubtype="0" fill="hold" nodeType="withEffect">
                                  <p:stCondLst>
                                    <p:cond delay="0"/>
                                  </p:stCondLst>
                                  <p:childTnLst>
                                    <p:set>
                                      <p:cBhvr>
                                        <p:cTn id="168" dur="1" fill="hold">
                                          <p:stCondLst>
                                            <p:cond delay="0"/>
                                          </p:stCondLst>
                                        </p:cTn>
                                        <p:tgtEl>
                                          <p:spTgt spid="63"/>
                                        </p:tgtEl>
                                        <p:attrNameLst>
                                          <p:attrName>style.visibility</p:attrName>
                                        </p:attrNameLst>
                                      </p:cBhvr>
                                      <p:to>
                                        <p:strVal val="visible"/>
                                      </p:to>
                                    </p:set>
                                    <p:animEffect transition="in" filter="fade">
                                      <p:cBhvr>
                                        <p:cTn id="169" dur="500"/>
                                        <p:tgtEl>
                                          <p:spTgt spid="63"/>
                                        </p:tgtEl>
                                      </p:cBhvr>
                                    </p:animEffect>
                                  </p:childTnLst>
                                </p:cTn>
                              </p:par>
                              <p:par>
                                <p:cTn id="170" presetID="10" presetClass="entr" presetSubtype="0" fill="hold" nodeType="withEffect">
                                  <p:stCondLst>
                                    <p:cond delay="0"/>
                                  </p:stCondLst>
                                  <p:childTnLst>
                                    <p:set>
                                      <p:cBhvr>
                                        <p:cTn id="171" dur="1" fill="hold">
                                          <p:stCondLst>
                                            <p:cond delay="0"/>
                                          </p:stCondLst>
                                        </p:cTn>
                                        <p:tgtEl>
                                          <p:spTgt spid="36"/>
                                        </p:tgtEl>
                                        <p:attrNameLst>
                                          <p:attrName>style.visibility</p:attrName>
                                        </p:attrNameLst>
                                      </p:cBhvr>
                                      <p:to>
                                        <p:strVal val="visible"/>
                                      </p:to>
                                    </p:set>
                                    <p:animEffect transition="in" filter="fade">
                                      <p:cBhvr>
                                        <p:cTn id="172" dur="500"/>
                                        <p:tgtEl>
                                          <p:spTgt spid="36"/>
                                        </p:tgtEl>
                                      </p:cBhvr>
                                    </p:animEffect>
                                  </p:childTnLst>
                                </p:cTn>
                              </p:par>
                              <p:par>
                                <p:cTn id="173" presetID="10" presetClass="entr" presetSubtype="0" fill="hold" nodeType="withEffect">
                                  <p:stCondLst>
                                    <p:cond delay="0"/>
                                  </p:stCondLst>
                                  <p:childTnLst>
                                    <p:set>
                                      <p:cBhvr>
                                        <p:cTn id="174" dur="1" fill="hold">
                                          <p:stCondLst>
                                            <p:cond delay="0"/>
                                          </p:stCondLst>
                                        </p:cTn>
                                        <p:tgtEl>
                                          <p:spTgt spid="64"/>
                                        </p:tgtEl>
                                        <p:attrNameLst>
                                          <p:attrName>style.visibility</p:attrName>
                                        </p:attrNameLst>
                                      </p:cBhvr>
                                      <p:to>
                                        <p:strVal val="visible"/>
                                      </p:to>
                                    </p:set>
                                    <p:animEffect transition="in" filter="fade">
                                      <p:cBhvr>
                                        <p:cTn id="1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 – Correlation Matrix</a:t>
            </a:r>
          </a:p>
        </p:txBody>
      </p:sp>
      <p:pic>
        <p:nvPicPr>
          <p:cNvPr id="4" name="Picture 3">
            <a:extLst>
              <a:ext uri="{FF2B5EF4-FFF2-40B4-BE49-F238E27FC236}">
                <a16:creationId xmlns:a16="http://schemas.microsoft.com/office/drawing/2014/main" id="{C6EFB75C-3EA6-48D0-9BB3-9090BC917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109" y="1341560"/>
            <a:ext cx="6624736" cy="5423019"/>
          </a:xfrm>
          <a:prstGeom prst="rect">
            <a:avLst/>
          </a:prstGeom>
        </p:spPr>
      </p:pic>
      <p:sp>
        <p:nvSpPr>
          <p:cNvPr id="5" name="Rectangle 4">
            <a:extLst>
              <a:ext uri="{FF2B5EF4-FFF2-40B4-BE49-F238E27FC236}">
                <a16:creationId xmlns:a16="http://schemas.microsoft.com/office/drawing/2014/main" id="{B823544B-C1F2-4493-8E2F-171977FE86A8}"/>
              </a:ext>
            </a:extLst>
          </p:cNvPr>
          <p:cNvSpPr>
            <a:spLocks/>
          </p:cNvSpPr>
          <p:nvPr/>
        </p:nvSpPr>
        <p:spPr>
          <a:xfrm>
            <a:off x="4377451"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66EBA2F0-A5F7-43A2-8D73-A817688540D0}"/>
              </a:ext>
            </a:extLst>
          </p:cNvPr>
          <p:cNvSpPr>
            <a:spLocks/>
          </p:cNvSpPr>
          <p:nvPr/>
        </p:nvSpPr>
        <p:spPr>
          <a:xfrm>
            <a:off x="4582238"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5D973765-244D-4701-9C68-FCECA50FC0F4}"/>
              </a:ext>
            </a:extLst>
          </p:cNvPr>
          <p:cNvSpPr>
            <a:spLocks/>
          </p:cNvSpPr>
          <p:nvPr/>
        </p:nvSpPr>
        <p:spPr>
          <a:xfrm>
            <a:off x="4791788"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84A16ED-7924-4461-B2DB-2DD009630520}"/>
              </a:ext>
            </a:extLst>
          </p:cNvPr>
          <p:cNvSpPr>
            <a:spLocks/>
          </p:cNvSpPr>
          <p:nvPr/>
        </p:nvSpPr>
        <p:spPr>
          <a:xfrm>
            <a:off x="4796079" y="1404938"/>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4531F82C-4B5A-4E6F-83F7-412BA2E16593}"/>
              </a:ext>
            </a:extLst>
          </p:cNvPr>
          <p:cNvSpPr>
            <a:spLocks/>
          </p:cNvSpPr>
          <p:nvPr/>
        </p:nvSpPr>
        <p:spPr>
          <a:xfrm>
            <a:off x="5206126" y="2347913"/>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FD9DE4B-AC48-4DE1-8189-FD7A15D461BB}"/>
              </a:ext>
            </a:extLst>
          </p:cNvPr>
          <p:cNvSpPr>
            <a:spLocks/>
          </p:cNvSpPr>
          <p:nvPr/>
        </p:nvSpPr>
        <p:spPr>
          <a:xfrm>
            <a:off x="5410913" y="21669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E8E468F-250E-42D5-940B-9B2954644B5E}"/>
              </a:ext>
            </a:extLst>
          </p:cNvPr>
          <p:cNvSpPr>
            <a:spLocks/>
          </p:cNvSpPr>
          <p:nvPr/>
        </p:nvSpPr>
        <p:spPr>
          <a:xfrm>
            <a:off x="8535113"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3130577-B580-4143-A0D8-21A5C148506B}"/>
              </a:ext>
            </a:extLst>
          </p:cNvPr>
          <p:cNvSpPr>
            <a:spLocks/>
          </p:cNvSpPr>
          <p:nvPr/>
        </p:nvSpPr>
        <p:spPr>
          <a:xfrm>
            <a:off x="8535113" y="1776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EC5A4D5-9CEC-42B5-9F53-D3D5BA684F3A}"/>
              </a:ext>
            </a:extLst>
          </p:cNvPr>
          <p:cNvSpPr>
            <a:spLocks/>
          </p:cNvSpPr>
          <p:nvPr/>
        </p:nvSpPr>
        <p:spPr>
          <a:xfrm>
            <a:off x="8333183" y="27384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E397217-15A6-477D-A30A-47352C381566}"/>
              </a:ext>
            </a:extLst>
          </p:cNvPr>
          <p:cNvSpPr>
            <a:spLocks/>
          </p:cNvSpPr>
          <p:nvPr/>
        </p:nvSpPr>
        <p:spPr>
          <a:xfrm>
            <a:off x="8335088" y="2924175"/>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36A13F8-0C42-4B79-87D3-052A507A230E}"/>
              </a:ext>
            </a:extLst>
          </p:cNvPr>
          <p:cNvSpPr>
            <a:spLocks/>
          </p:cNvSpPr>
          <p:nvPr/>
        </p:nvSpPr>
        <p:spPr>
          <a:xfrm>
            <a:off x="6873001" y="3490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5EC34B2-1826-439A-A625-79A389A229F7}"/>
              </a:ext>
            </a:extLst>
          </p:cNvPr>
          <p:cNvSpPr>
            <a:spLocks/>
          </p:cNvSpPr>
          <p:nvPr/>
        </p:nvSpPr>
        <p:spPr>
          <a:xfrm>
            <a:off x="6658688" y="367188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6A1CD8B-460D-4267-A649-FB3746657ED2}"/>
              </a:ext>
            </a:extLst>
          </p:cNvPr>
          <p:cNvSpPr>
            <a:spLocks/>
          </p:cNvSpPr>
          <p:nvPr/>
        </p:nvSpPr>
        <p:spPr>
          <a:xfrm>
            <a:off x="4577476"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363248AC-D5FF-4449-93BA-FC2A2E1005ED}"/>
              </a:ext>
            </a:extLst>
          </p:cNvPr>
          <p:cNvSpPr>
            <a:spLocks/>
          </p:cNvSpPr>
          <p:nvPr/>
        </p:nvSpPr>
        <p:spPr>
          <a:xfrm>
            <a:off x="4782263"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4FE4BA1-4DED-4BD6-B400-2950762D3776}"/>
              </a:ext>
            </a:extLst>
          </p:cNvPr>
          <p:cNvSpPr>
            <a:spLocks/>
          </p:cNvSpPr>
          <p:nvPr/>
        </p:nvSpPr>
        <p:spPr>
          <a:xfrm>
            <a:off x="5830013" y="5014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FCE47D1E-7653-4725-AD6C-95561ACE98E8}"/>
              </a:ext>
            </a:extLst>
          </p:cNvPr>
          <p:cNvSpPr>
            <a:spLocks/>
          </p:cNvSpPr>
          <p:nvPr/>
        </p:nvSpPr>
        <p:spPr>
          <a:xfrm>
            <a:off x="6030038" y="5019674"/>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a:extLst>
              <a:ext uri="{FF2B5EF4-FFF2-40B4-BE49-F238E27FC236}">
                <a16:creationId xmlns:a16="http://schemas.microsoft.com/office/drawing/2014/main" id="{BA6B019D-4B59-478C-84E3-EF1E1DFBF4AA}"/>
              </a:ext>
            </a:extLst>
          </p:cNvPr>
          <p:cNvCxnSpPr/>
          <p:nvPr/>
        </p:nvCxnSpPr>
        <p:spPr>
          <a:xfrm>
            <a:off x="4097686" y="1454150"/>
            <a:ext cx="0" cy="447675"/>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5481182E-3996-4538-98B7-7AC6F989482D}"/>
              </a:ext>
            </a:extLst>
          </p:cNvPr>
          <p:cNvCxnSpPr>
            <a:cxnSpLocks/>
          </p:cNvCxnSpPr>
          <p:nvPr/>
        </p:nvCxnSpPr>
        <p:spPr>
          <a:xfrm>
            <a:off x="4080223" y="2193925"/>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E8D3474-43ED-4DFD-995B-E9224FD66ADE}"/>
              </a:ext>
            </a:extLst>
          </p:cNvPr>
          <p:cNvCxnSpPr>
            <a:cxnSpLocks/>
          </p:cNvCxnSpPr>
          <p:nvPr/>
        </p:nvCxnSpPr>
        <p:spPr>
          <a:xfrm>
            <a:off x="4094511" y="2776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FF41A8D-C340-48C3-AE03-A52504818F69}"/>
              </a:ext>
            </a:extLst>
          </p:cNvPr>
          <p:cNvCxnSpPr>
            <a:cxnSpLocks/>
          </p:cNvCxnSpPr>
          <p:nvPr/>
        </p:nvCxnSpPr>
        <p:spPr>
          <a:xfrm>
            <a:off x="4113561" y="3538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7B14B2F2-15D8-46A6-8D87-5634A8D1B9E3}"/>
              </a:ext>
            </a:extLst>
          </p:cNvPr>
          <p:cNvCxnSpPr>
            <a:cxnSpLocks/>
          </p:cNvCxnSpPr>
          <p:nvPr/>
        </p:nvCxnSpPr>
        <p:spPr>
          <a:xfrm>
            <a:off x="4137373" y="5043486"/>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B72D01FF-2388-4257-AA75-E75560CE1373}"/>
              </a:ext>
            </a:extLst>
          </p:cNvPr>
          <p:cNvCxnSpPr>
            <a:cxnSpLocks/>
          </p:cNvCxnSpPr>
          <p:nvPr/>
        </p:nvCxnSpPr>
        <p:spPr>
          <a:xfrm flipH="1">
            <a:off x="4396930" y="6389687"/>
            <a:ext cx="54530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C6809D41-10EF-46C6-BF50-1C3B39E6584D}"/>
              </a:ext>
            </a:extLst>
          </p:cNvPr>
          <p:cNvCxnSpPr>
            <a:cxnSpLocks/>
          </p:cNvCxnSpPr>
          <p:nvPr/>
        </p:nvCxnSpPr>
        <p:spPr>
          <a:xfrm flipH="1">
            <a:off x="5805836" y="63706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A6DF3A8A-49E0-42BB-8F58-52E84987168D}"/>
              </a:ext>
            </a:extLst>
          </p:cNvPr>
          <p:cNvCxnSpPr>
            <a:cxnSpLocks/>
          </p:cNvCxnSpPr>
          <p:nvPr/>
        </p:nvCxnSpPr>
        <p:spPr>
          <a:xfrm flipH="1">
            <a:off x="6669436" y="63960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CFB1E31-6713-4E79-8C45-D3F71A2B3BEB}"/>
              </a:ext>
            </a:extLst>
          </p:cNvPr>
          <p:cNvCxnSpPr>
            <a:cxnSpLocks/>
          </p:cNvCxnSpPr>
          <p:nvPr/>
        </p:nvCxnSpPr>
        <p:spPr>
          <a:xfrm flipH="1">
            <a:off x="8345836" y="63515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652E17F-A086-4BBA-8000-5FCF162F72CA}"/>
              </a:ext>
            </a:extLst>
          </p:cNvPr>
          <p:cNvCxnSpPr>
            <a:cxnSpLocks/>
          </p:cNvCxnSpPr>
          <p:nvPr/>
        </p:nvCxnSpPr>
        <p:spPr>
          <a:xfrm flipH="1">
            <a:off x="5208936" y="63896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3EC77AE4-034E-4B3A-A5DC-EB5779E66854}"/>
              </a:ext>
            </a:extLst>
          </p:cNvPr>
          <p:cNvCxnSpPr>
            <a:cxnSpLocks/>
          </p:cNvCxnSpPr>
          <p:nvPr/>
        </p:nvCxnSpPr>
        <p:spPr>
          <a:xfrm flipH="1">
            <a:off x="4135786" y="50371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A1E63C25-E89E-40C6-BE28-4CA4014BD306}"/>
              </a:ext>
            </a:extLst>
          </p:cNvPr>
          <p:cNvCxnSpPr>
            <a:cxnSpLocks/>
          </p:cNvCxnSpPr>
          <p:nvPr/>
        </p:nvCxnSpPr>
        <p:spPr>
          <a:xfrm flipH="1">
            <a:off x="4135786" y="53546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C3D7BF5A-8481-4056-86DE-7A9371FCFF44}"/>
              </a:ext>
            </a:extLst>
          </p:cNvPr>
          <p:cNvCxnSpPr>
            <a:cxnSpLocks/>
          </p:cNvCxnSpPr>
          <p:nvPr/>
        </p:nvCxnSpPr>
        <p:spPr>
          <a:xfrm flipH="1">
            <a:off x="4113561" y="38433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643207C5-6393-47E4-A2EE-CCD4138F688F}"/>
              </a:ext>
            </a:extLst>
          </p:cNvPr>
          <p:cNvCxnSpPr>
            <a:cxnSpLocks/>
          </p:cNvCxnSpPr>
          <p:nvPr/>
        </p:nvCxnSpPr>
        <p:spPr>
          <a:xfrm flipH="1">
            <a:off x="4113561" y="35321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15C72AF1-6722-4A0F-A052-BA61890DE691}"/>
              </a:ext>
            </a:extLst>
          </p:cNvPr>
          <p:cNvCxnSpPr>
            <a:cxnSpLocks/>
          </p:cNvCxnSpPr>
          <p:nvPr/>
        </p:nvCxnSpPr>
        <p:spPr>
          <a:xfrm flipH="1">
            <a:off x="4091336" y="30749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0490D829-A897-4636-926F-0913168BEDC6}"/>
              </a:ext>
            </a:extLst>
          </p:cNvPr>
          <p:cNvCxnSpPr>
            <a:cxnSpLocks/>
          </p:cNvCxnSpPr>
          <p:nvPr/>
        </p:nvCxnSpPr>
        <p:spPr>
          <a:xfrm flipH="1">
            <a:off x="4100861" y="27733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084A6C03-660A-4737-A80A-788DFA3351F7}"/>
              </a:ext>
            </a:extLst>
          </p:cNvPr>
          <p:cNvCxnSpPr>
            <a:cxnSpLocks/>
          </p:cNvCxnSpPr>
          <p:nvPr/>
        </p:nvCxnSpPr>
        <p:spPr>
          <a:xfrm flipH="1">
            <a:off x="4084986" y="24939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88EF198-C865-4B21-A45F-22E0FDF00C2A}"/>
              </a:ext>
            </a:extLst>
          </p:cNvPr>
          <p:cNvCxnSpPr>
            <a:cxnSpLocks/>
          </p:cNvCxnSpPr>
          <p:nvPr/>
        </p:nvCxnSpPr>
        <p:spPr>
          <a:xfrm flipH="1">
            <a:off x="4084986" y="21986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7DB9F68-ED0C-4405-9286-3B59A4D2F40C}"/>
              </a:ext>
            </a:extLst>
          </p:cNvPr>
          <p:cNvCxnSpPr>
            <a:cxnSpLocks/>
          </p:cNvCxnSpPr>
          <p:nvPr/>
        </p:nvCxnSpPr>
        <p:spPr>
          <a:xfrm flipH="1">
            <a:off x="4094511" y="19065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D1B50CA-748A-4962-A05A-DD92DE22AEEF}"/>
              </a:ext>
            </a:extLst>
          </p:cNvPr>
          <p:cNvCxnSpPr>
            <a:cxnSpLocks/>
          </p:cNvCxnSpPr>
          <p:nvPr/>
        </p:nvCxnSpPr>
        <p:spPr>
          <a:xfrm flipH="1">
            <a:off x="4094511" y="145891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838653CF-07FF-4BE6-935B-F4845FAEF26C}"/>
              </a:ext>
            </a:extLst>
          </p:cNvPr>
          <p:cNvCxnSpPr>
            <a:cxnSpLocks/>
          </p:cNvCxnSpPr>
          <p:nvPr/>
        </p:nvCxnSpPr>
        <p:spPr>
          <a:xfrm>
            <a:off x="5583586" y="6284119"/>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6F6B1D49-7318-4A64-B1F2-0DCB05E4415F}"/>
              </a:ext>
            </a:extLst>
          </p:cNvPr>
          <p:cNvCxnSpPr>
            <a:cxnSpLocks/>
          </p:cNvCxnSpPr>
          <p:nvPr/>
        </p:nvCxnSpPr>
        <p:spPr>
          <a:xfrm>
            <a:off x="4394549" y="6281737"/>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D482E735-6BEF-429D-A9DA-9510FC443943}"/>
              </a:ext>
            </a:extLst>
          </p:cNvPr>
          <p:cNvCxnSpPr>
            <a:cxnSpLocks/>
          </p:cNvCxnSpPr>
          <p:nvPr/>
        </p:nvCxnSpPr>
        <p:spPr>
          <a:xfrm>
            <a:off x="4942236"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45682486-1455-4339-BE19-068FAD4F6F9B}"/>
              </a:ext>
            </a:extLst>
          </p:cNvPr>
          <p:cNvCxnSpPr>
            <a:cxnSpLocks/>
          </p:cNvCxnSpPr>
          <p:nvPr/>
        </p:nvCxnSpPr>
        <p:spPr>
          <a:xfrm>
            <a:off x="5212111" y="628015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361F09A6-67B6-43FE-9300-24F86F2512B5}"/>
              </a:ext>
            </a:extLst>
          </p:cNvPr>
          <p:cNvCxnSpPr>
            <a:cxnSpLocks/>
          </p:cNvCxnSpPr>
          <p:nvPr/>
        </p:nvCxnSpPr>
        <p:spPr>
          <a:xfrm>
            <a:off x="6674199"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E874D9BD-25EC-4916-B8C9-7C3CDECF1F0C}"/>
              </a:ext>
            </a:extLst>
          </p:cNvPr>
          <p:cNvCxnSpPr>
            <a:cxnSpLocks/>
          </p:cNvCxnSpPr>
          <p:nvPr/>
        </p:nvCxnSpPr>
        <p:spPr>
          <a:xfrm>
            <a:off x="6181279"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7A10C7DB-9699-419D-9584-F11E75B885D6}"/>
              </a:ext>
            </a:extLst>
          </p:cNvPr>
          <p:cNvCxnSpPr>
            <a:cxnSpLocks/>
          </p:cNvCxnSpPr>
          <p:nvPr/>
        </p:nvCxnSpPr>
        <p:spPr>
          <a:xfrm>
            <a:off x="5809804"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D7A70BFC-096F-40BF-A9CF-9DF4632115A5}"/>
              </a:ext>
            </a:extLst>
          </p:cNvPr>
          <p:cNvCxnSpPr>
            <a:cxnSpLocks/>
          </p:cNvCxnSpPr>
          <p:nvPr/>
        </p:nvCxnSpPr>
        <p:spPr>
          <a:xfrm>
            <a:off x="7038529" y="6293644"/>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FA72D61B-61ED-4BF9-90E2-604F544DD024}"/>
              </a:ext>
            </a:extLst>
          </p:cNvPr>
          <p:cNvCxnSpPr>
            <a:cxnSpLocks/>
          </p:cNvCxnSpPr>
          <p:nvPr/>
        </p:nvCxnSpPr>
        <p:spPr>
          <a:xfrm>
            <a:off x="8350598" y="6241256"/>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45A05F94-DF7B-49D1-85CA-046E670C3CE1}"/>
              </a:ext>
            </a:extLst>
          </p:cNvPr>
          <p:cNvCxnSpPr>
            <a:cxnSpLocks/>
          </p:cNvCxnSpPr>
          <p:nvPr/>
        </p:nvCxnSpPr>
        <p:spPr>
          <a:xfrm>
            <a:off x="8722074" y="6248401"/>
            <a:ext cx="0" cy="10636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1565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childTnLst>
                                </p:cTn>
                              </p:par>
                              <p:par>
                                <p:cTn id="69" presetID="10"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par>
                                <p:cTn id="72" presetID="10" presetClass="entr" presetSubtype="0"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par>
                                <p:cTn id="78" presetID="10" presetClass="entr" presetSubtype="0" fill="hold"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500"/>
                                        <p:tgtEl>
                                          <p:spTgt spid="45"/>
                                        </p:tgtEl>
                                      </p:cBhvr>
                                    </p:animEffect>
                                  </p:childTnLst>
                                </p:cTn>
                              </p:par>
                              <p:par>
                                <p:cTn id="81" presetID="10" presetClass="entr" presetSubtype="0"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par>
                                <p:cTn id="84" presetID="10" presetClass="entr" presetSubtype="0" fill="hold" nodeType="with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10" presetClass="entr" presetSubtype="0" fill="hold"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par>
                                <p:cTn id="90" presetID="10" presetClass="entr" presetSubtype="0" fill="hold"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childTnLst>
                                </p:cTn>
                              </p:par>
                              <p:par>
                                <p:cTn id="96" presetID="10" presetClass="entr" presetSubtype="0" fill="hold"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500"/>
                                        <p:tgtEl>
                                          <p:spTgt spid="38"/>
                                        </p:tgtEl>
                                      </p:cBhvr>
                                    </p:animEffect>
                                  </p:childTnLst>
                                </p:cTn>
                              </p:par>
                              <p:par>
                                <p:cTn id="99" presetID="10" presetClass="entr" presetSubtype="0" fill="hold"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500"/>
                                        <p:tgtEl>
                                          <p:spTgt spid="30"/>
                                        </p:tgtEl>
                                      </p:cBhvr>
                                    </p:animEffect>
                                  </p:childTnLst>
                                </p:cTn>
                              </p:par>
                              <p:par>
                                <p:cTn id="102" presetID="10" presetClass="entr" presetSubtype="0"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par>
                                <p:cTn id="105" presetID="10" presetClass="entr" presetSubtype="0" fill="hold" nodeType="with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fade">
                                      <p:cBhvr>
                                        <p:cTn id="107" dur="500"/>
                                        <p:tgtEl>
                                          <p:spTgt spid="55"/>
                                        </p:tgtEl>
                                      </p:cBhvr>
                                    </p:animEffect>
                                  </p:childTnLst>
                                </p:cTn>
                              </p:par>
                              <p:par>
                                <p:cTn id="108" presetID="10" presetClass="entr" presetSubtype="0"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nodeType="with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fade">
                                      <p:cBhvr>
                                        <p:cTn id="113" dur="500"/>
                                        <p:tgtEl>
                                          <p:spTgt spid="56"/>
                                        </p:tgtEl>
                                      </p:cBhvr>
                                    </p:animEffect>
                                  </p:childTnLst>
                                </p:cTn>
                              </p:par>
                              <p:par>
                                <p:cTn id="114" presetID="10" presetClass="entr" presetSubtype="0" fill="hold" nodeType="with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500"/>
                                        <p:tgtEl>
                                          <p:spTgt spid="57"/>
                                        </p:tgtEl>
                                      </p:cBhvr>
                                    </p:animEffect>
                                  </p:childTnLst>
                                </p:cTn>
                              </p:par>
                              <p:par>
                                <p:cTn id="117" presetID="10" presetClass="entr" presetSubtype="0" fill="hold"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fade">
                                      <p:cBhvr>
                                        <p:cTn id="119" dur="500"/>
                                        <p:tgtEl>
                                          <p:spTgt spid="37"/>
                                        </p:tgtEl>
                                      </p:cBhvr>
                                    </p:animEffect>
                                  </p:childTnLst>
                                </p:cTn>
                              </p:par>
                              <p:par>
                                <p:cTn id="120" presetID="10" presetClass="entr" presetSubtype="0" fill="hold" nodeType="with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fade">
                                      <p:cBhvr>
                                        <p:cTn id="122" dur="500"/>
                                        <p:tgtEl>
                                          <p:spTgt spid="53"/>
                                        </p:tgtEl>
                                      </p:cBhvr>
                                    </p:animEffect>
                                  </p:childTnLst>
                                </p:cTn>
                              </p:par>
                              <p:par>
                                <p:cTn id="123" presetID="10" presetClass="entr" presetSubtype="0" fill="hold" nodeType="with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fade">
                                      <p:cBhvr>
                                        <p:cTn id="125" dur="500"/>
                                        <p:tgtEl>
                                          <p:spTgt spid="61"/>
                                        </p:tgtEl>
                                      </p:cBhvr>
                                    </p:animEffect>
                                  </p:childTnLst>
                                </p:cTn>
                              </p:par>
                              <p:par>
                                <p:cTn id="126" presetID="10" presetClass="entr" presetSubtype="0" fill="hold" nodeType="with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500"/>
                                        <p:tgtEl>
                                          <p:spTgt spid="34"/>
                                        </p:tgtEl>
                                      </p:cBhvr>
                                    </p:animEffect>
                                  </p:childTnLst>
                                </p:cTn>
                              </p:par>
                              <p:par>
                                <p:cTn id="129" presetID="10" presetClass="entr" presetSubtype="0" fill="hold" nodeType="withEffect">
                                  <p:stCondLst>
                                    <p:cond delay="0"/>
                                  </p:stCondLst>
                                  <p:childTnLst>
                                    <p:set>
                                      <p:cBhvr>
                                        <p:cTn id="130" dur="1" fill="hold">
                                          <p:stCondLst>
                                            <p:cond delay="0"/>
                                          </p:stCondLst>
                                        </p:cTn>
                                        <p:tgtEl>
                                          <p:spTgt spid="60"/>
                                        </p:tgtEl>
                                        <p:attrNameLst>
                                          <p:attrName>style.visibility</p:attrName>
                                        </p:attrNameLst>
                                      </p:cBhvr>
                                      <p:to>
                                        <p:strVal val="visible"/>
                                      </p:to>
                                    </p:set>
                                    <p:animEffect transition="in" filter="fade">
                                      <p:cBhvr>
                                        <p:cTn id="131" dur="500"/>
                                        <p:tgtEl>
                                          <p:spTgt spid="60"/>
                                        </p:tgtEl>
                                      </p:cBhvr>
                                    </p:animEffect>
                                  </p:childTnLst>
                                </p:cTn>
                              </p:par>
                              <p:par>
                                <p:cTn id="132" presetID="10" presetClass="entr" presetSubtype="0" fill="hold" nodeType="withEffect">
                                  <p:stCondLst>
                                    <p:cond delay="0"/>
                                  </p:stCondLst>
                                  <p:childTnLst>
                                    <p:set>
                                      <p:cBhvr>
                                        <p:cTn id="133" dur="1" fill="hold">
                                          <p:stCondLst>
                                            <p:cond delay="0"/>
                                          </p:stCondLst>
                                        </p:cTn>
                                        <p:tgtEl>
                                          <p:spTgt spid="59"/>
                                        </p:tgtEl>
                                        <p:attrNameLst>
                                          <p:attrName>style.visibility</p:attrName>
                                        </p:attrNameLst>
                                      </p:cBhvr>
                                      <p:to>
                                        <p:strVal val="visible"/>
                                      </p:to>
                                    </p:set>
                                    <p:animEffect transition="in" filter="fade">
                                      <p:cBhvr>
                                        <p:cTn id="134" dur="500"/>
                                        <p:tgtEl>
                                          <p:spTgt spid="59"/>
                                        </p:tgtEl>
                                      </p:cBhvr>
                                    </p:animEffect>
                                  </p:childTnLst>
                                </p:cTn>
                              </p:par>
                              <p:par>
                                <p:cTn id="135" presetID="10" presetClass="entr" presetSubtype="0" fill="hold" nodeType="withEffect">
                                  <p:stCondLst>
                                    <p:cond delay="0"/>
                                  </p:stCondLst>
                                  <p:childTnLst>
                                    <p:set>
                                      <p:cBhvr>
                                        <p:cTn id="136" dur="1" fill="hold">
                                          <p:stCondLst>
                                            <p:cond delay="0"/>
                                          </p:stCondLst>
                                        </p:cTn>
                                        <p:tgtEl>
                                          <p:spTgt spid="35"/>
                                        </p:tgtEl>
                                        <p:attrNameLst>
                                          <p:attrName>style.visibility</p:attrName>
                                        </p:attrNameLst>
                                      </p:cBhvr>
                                      <p:to>
                                        <p:strVal val="visible"/>
                                      </p:to>
                                    </p:set>
                                    <p:animEffect transition="in" filter="fade">
                                      <p:cBhvr>
                                        <p:cTn id="137" dur="500"/>
                                        <p:tgtEl>
                                          <p:spTgt spid="35"/>
                                        </p:tgtEl>
                                      </p:cBhvr>
                                    </p:animEffect>
                                  </p:childTnLst>
                                </p:cTn>
                              </p:par>
                              <p:par>
                                <p:cTn id="138" presetID="10" presetClass="entr" presetSubtype="0" fill="hold" nodeType="withEffect">
                                  <p:stCondLst>
                                    <p:cond delay="0"/>
                                  </p:stCondLst>
                                  <p:childTnLst>
                                    <p:set>
                                      <p:cBhvr>
                                        <p:cTn id="139" dur="1" fill="hold">
                                          <p:stCondLst>
                                            <p:cond delay="0"/>
                                          </p:stCondLst>
                                        </p:cTn>
                                        <p:tgtEl>
                                          <p:spTgt spid="62"/>
                                        </p:tgtEl>
                                        <p:attrNameLst>
                                          <p:attrName>style.visibility</p:attrName>
                                        </p:attrNameLst>
                                      </p:cBhvr>
                                      <p:to>
                                        <p:strVal val="visible"/>
                                      </p:to>
                                    </p:set>
                                    <p:animEffect transition="in" filter="fade">
                                      <p:cBhvr>
                                        <p:cTn id="140" dur="500"/>
                                        <p:tgtEl>
                                          <p:spTgt spid="62"/>
                                        </p:tgtEl>
                                      </p:cBhvr>
                                    </p:animEffect>
                                  </p:childTnLst>
                                </p:cTn>
                              </p:par>
                              <p:par>
                                <p:cTn id="141" presetID="10"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animEffect transition="in" filter="fade">
                                      <p:cBhvr>
                                        <p:cTn id="143" dur="500"/>
                                        <p:tgtEl>
                                          <p:spTgt spid="63"/>
                                        </p:tgtEl>
                                      </p:cBhvr>
                                    </p:animEffect>
                                  </p:childTnLst>
                                </p:cTn>
                              </p:par>
                              <p:par>
                                <p:cTn id="144" presetID="10" presetClass="entr" presetSubtype="0" fill="hold" nodeType="withEffect">
                                  <p:stCondLst>
                                    <p:cond delay="0"/>
                                  </p:stCondLst>
                                  <p:childTnLst>
                                    <p:set>
                                      <p:cBhvr>
                                        <p:cTn id="145" dur="1" fill="hold">
                                          <p:stCondLst>
                                            <p:cond delay="0"/>
                                          </p:stCondLst>
                                        </p:cTn>
                                        <p:tgtEl>
                                          <p:spTgt spid="36"/>
                                        </p:tgtEl>
                                        <p:attrNameLst>
                                          <p:attrName>style.visibility</p:attrName>
                                        </p:attrNameLst>
                                      </p:cBhvr>
                                      <p:to>
                                        <p:strVal val="visible"/>
                                      </p:to>
                                    </p:set>
                                    <p:animEffect transition="in" filter="fade">
                                      <p:cBhvr>
                                        <p:cTn id="146" dur="500"/>
                                        <p:tgtEl>
                                          <p:spTgt spid="36"/>
                                        </p:tgtEl>
                                      </p:cBhvr>
                                    </p:animEffect>
                                  </p:childTnLst>
                                </p:cTn>
                              </p:par>
                              <p:par>
                                <p:cTn id="147" presetID="10" presetClass="entr" presetSubtype="0" fill="hold" nodeType="withEffect">
                                  <p:stCondLst>
                                    <p:cond delay="0"/>
                                  </p:stCondLst>
                                  <p:childTnLst>
                                    <p:set>
                                      <p:cBhvr>
                                        <p:cTn id="148" dur="1" fill="hold">
                                          <p:stCondLst>
                                            <p:cond delay="0"/>
                                          </p:stCondLst>
                                        </p:cTn>
                                        <p:tgtEl>
                                          <p:spTgt spid="64"/>
                                        </p:tgtEl>
                                        <p:attrNameLst>
                                          <p:attrName>style.visibility</p:attrName>
                                        </p:attrNameLst>
                                      </p:cBhvr>
                                      <p:to>
                                        <p:strVal val="visible"/>
                                      </p:to>
                                    </p:set>
                                    <p:animEffect transition="in" filter="fade">
                                      <p:cBhvr>
                                        <p:cTn id="14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10" name="Picture 9">
            <a:extLst>
              <a:ext uri="{FF2B5EF4-FFF2-40B4-BE49-F238E27FC236}">
                <a16:creationId xmlns:a16="http://schemas.microsoft.com/office/drawing/2014/main" id="{11FFBA9E-AA48-42F6-A9F3-2C9588304F99}"/>
              </a:ext>
            </a:extLst>
          </p:cNvPr>
          <p:cNvPicPr>
            <a:picLocks noChangeAspect="1"/>
          </p:cNvPicPr>
          <p:nvPr/>
        </p:nvPicPr>
        <p:blipFill>
          <a:blip r:embed="rId3"/>
          <a:stretch>
            <a:fillRect/>
          </a:stretch>
        </p:blipFill>
        <p:spPr>
          <a:xfrm>
            <a:off x="982637" y="2781722"/>
            <a:ext cx="10289521" cy="3528392"/>
          </a:xfrm>
          <a:prstGeom prst="rect">
            <a:avLst/>
          </a:prstGeom>
        </p:spPr>
      </p:pic>
      <p:sp>
        <p:nvSpPr>
          <p:cNvPr id="5" name="TextBox 4">
            <a:extLst>
              <a:ext uri="{FF2B5EF4-FFF2-40B4-BE49-F238E27FC236}">
                <a16:creationId xmlns:a16="http://schemas.microsoft.com/office/drawing/2014/main" id="{F5A90117-5B47-4F65-A757-0927230572F0}"/>
              </a:ext>
            </a:extLst>
          </p:cNvPr>
          <p:cNvSpPr txBox="1"/>
          <p:nvPr/>
        </p:nvSpPr>
        <p:spPr>
          <a:xfrm>
            <a:off x="5065004" y="6310114"/>
            <a:ext cx="5026446"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Focus on the historical player data from 2005 to 2020 as this closely represent the players of the current era.</a:t>
            </a:r>
          </a:p>
          <a:p>
            <a:endParaRPr lang="ko-KR"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22400" y="1485578"/>
            <a:ext cx="3479303" cy="5040560"/>
          </a:xfrm>
        </p:spPr>
        <p:txBody>
          <a:bodyPr>
            <a:norm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Open access API (</a:t>
            </a: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nba_api</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a:t>
            </a:r>
          </a:p>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PlayerGameLogs</a:t>
            </a:r>
            <a:endPar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endParaRP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Total ~450K records</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36 features</a:t>
            </a:r>
          </a:p>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PlayByPlay</a:t>
            </a: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 </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Total ~10M records</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13 features</a:t>
            </a:r>
          </a:p>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NBA Player Salaries </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ESPN for the historical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Hoopshype</a:t>
            </a: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 for future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489 records</a:t>
            </a:r>
          </a:p>
        </p:txBody>
      </p:sp>
      <p:pic>
        <p:nvPicPr>
          <p:cNvPr id="10" name="Picture 9">
            <a:extLst>
              <a:ext uri="{FF2B5EF4-FFF2-40B4-BE49-F238E27FC236}">
                <a16:creationId xmlns:a16="http://schemas.microsoft.com/office/drawing/2014/main" id="{3EE6E092-CEC1-44E6-8884-4FCB7D9F9186}"/>
              </a:ext>
            </a:extLst>
          </p:cNvPr>
          <p:cNvPicPr>
            <a:picLocks noChangeAspect="1"/>
          </p:cNvPicPr>
          <p:nvPr/>
        </p:nvPicPr>
        <p:blipFill>
          <a:blip r:embed="rId3"/>
          <a:stretch>
            <a:fillRect/>
          </a:stretch>
        </p:blipFill>
        <p:spPr>
          <a:xfrm>
            <a:off x="7332940" y="1485578"/>
            <a:ext cx="1562100" cy="5191125"/>
          </a:xfrm>
          <a:prstGeom prst="rect">
            <a:avLst/>
          </a:prstGeom>
        </p:spPr>
      </p:pic>
      <p:pic>
        <p:nvPicPr>
          <p:cNvPr id="12" name="Picture 11">
            <a:extLst>
              <a:ext uri="{FF2B5EF4-FFF2-40B4-BE49-F238E27FC236}">
                <a16:creationId xmlns:a16="http://schemas.microsoft.com/office/drawing/2014/main" id="{99A21CED-A892-4EF6-AD35-D423A486ECB2}"/>
              </a:ext>
            </a:extLst>
          </p:cNvPr>
          <p:cNvPicPr>
            <a:picLocks noChangeAspect="1"/>
          </p:cNvPicPr>
          <p:nvPr/>
        </p:nvPicPr>
        <p:blipFill>
          <a:blip r:embed="rId4"/>
          <a:stretch>
            <a:fillRect/>
          </a:stretch>
        </p:blipFill>
        <p:spPr>
          <a:xfrm>
            <a:off x="4944202" y="1772364"/>
            <a:ext cx="1543050" cy="2771775"/>
          </a:xfrm>
          <a:prstGeom prst="rect">
            <a:avLst/>
          </a:prstGeom>
        </p:spPr>
      </p:pic>
      <p:cxnSp>
        <p:nvCxnSpPr>
          <p:cNvPr id="26" name="Connector: Elbow 25">
            <a:extLst>
              <a:ext uri="{FF2B5EF4-FFF2-40B4-BE49-F238E27FC236}">
                <a16:creationId xmlns:a16="http://schemas.microsoft.com/office/drawing/2014/main" id="{AB987F13-7DF4-476E-BB71-DFFBF01C3514}"/>
              </a:ext>
            </a:extLst>
          </p:cNvPr>
          <p:cNvCxnSpPr>
            <a:cxnSpLocks/>
          </p:cNvCxnSpPr>
          <p:nvPr/>
        </p:nvCxnSpPr>
        <p:spPr>
          <a:xfrm>
            <a:off x="8881056" y="2218370"/>
            <a:ext cx="1046208" cy="12700"/>
          </a:xfrm>
          <a:prstGeom prst="bentConnector3">
            <a:avLst>
              <a:gd name="adj1" fmla="val 99944"/>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Connector: Elbow 27">
            <a:extLst>
              <a:ext uri="{FF2B5EF4-FFF2-40B4-BE49-F238E27FC236}">
                <a16:creationId xmlns:a16="http://schemas.microsoft.com/office/drawing/2014/main" id="{F3FDE4B6-AFB8-4A27-B556-4D0185CA2DE1}"/>
              </a:ext>
            </a:extLst>
          </p:cNvPr>
          <p:cNvCxnSpPr>
            <a:cxnSpLocks/>
          </p:cNvCxnSpPr>
          <p:nvPr/>
        </p:nvCxnSpPr>
        <p:spPr>
          <a:xfrm>
            <a:off x="8857129" y="1783976"/>
            <a:ext cx="1070135" cy="744993"/>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Connector: Elbow 31">
            <a:extLst>
              <a:ext uri="{FF2B5EF4-FFF2-40B4-BE49-F238E27FC236}">
                <a16:creationId xmlns:a16="http://schemas.microsoft.com/office/drawing/2014/main" id="{191D0870-0CFD-4615-B3E5-F0528819982F}"/>
              </a:ext>
            </a:extLst>
          </p:cNvPr>
          <p:cNvCxnSpPr>
            <a:cxnSpLocks/>
          </p:cNvCxnSpPr>
          <p:nvPr/>
        </p:nvCxnSpPr>
        <p:spPr>
          <a:xfrm rot="10800000">
            <a:off x="6463804" y="2064935"/>
            <a:ext cx="869136" cy="808894"/>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a:extLst>
              <a:ext uri="{FF2B5EF4-FFF2-40B4-BE49-F238E27FC236}">
                <a16:creationId xmlns:a16="http://schemas.microsoft.com/office/drawing/2014/main" id="{3668061D-7B18-4E4A-A010-56D2DB377838}"/>
              </a:ext>
            </a:extLst>
          </p:cNvPr>
          <p:cNvPicPr>
            <a:picLocks noChangeAspect="1"/>
          </p:cNvPicPr>
          <p:nvPr/>
        </p:nvPicPr>
        <p:blipFill>
          <a:blip r:embed="rId5"/>
          <a:stretch>
            <a:fillRect/>
          </a:stretch>
        </p:blipFill>
        <p:spPr>
          <a:xfrm>
            <a:off x="9908769" y="1719123"/>
            <a:ext cx="1743075" cy="1266825"/>
          </a:xfrm>
          <a:prstGeom prst="rect">
            <a:avLst/>
          </a:prstGeom>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animEffect transition="in" filter="fade">
                                      <p:cBhvr>
                                        <p:cTn id="46" dur="500"/>
                                        <p:tgtEl>
                                          <p:spTgt spid="6">
                                            <p:txEl>
                                              <p:pRg st="7" end="7"/>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animEffect transition="in" filter="fade">
                                      <p:cBhvr>
                                        <p:cTn id="49" dur="500"/>
                                        <p:tgtEl>
                                          <p:spTgt spid="6">
                                            <p:txEl>
                                              <p:pRg st="8" end="8"/>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Effect transition="in" filter="fade">
                                      <p:cBhvr>
                                        <p:cTn id="55" dur="500"/>
                                        <p:tgtEl>
                                          <p:spTgt spid="6">
                                            <p:txEl>
                                              <p:pRg st="10" end="1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Planning</a:t>
            </a:r>
          </a:p>
        </p:txBody>
      </p:sp>
      <p:pic>
        <p:nvPicPr>
          <p:cNvPr id="7" name="Picture 6">
            <a:extLst>
              <a:ext uri="{FF2B5EF4-FFF2-40B4-BE49-F238E27FC236}">
                <a16:creationId xmlns:a16="http://schemas.microsoft.com/office/drawing/2014/main" id="{015669A9-31EE-4783-ACE7-42DDD881B61F}"/>
              </a:ext>
            </a:extLst>
          </p:cNvPr>
          <p:cNvPicPr preferRelativeResize="0"/>
          <p:nvPr/>
        </p:nvPicPr>
        <p:blipFill>
          <a:blip r:embed="rId3"/>
          <a:stretch>
            <a:fillRect/>
          </a:stretch>
        </p:blipFill>
        <p:spPr>
          <a:xfrm>
            <a:off x="1846733" y="1629594"/>
            <a:ext cx="10081121" cy="5040560"/>
          </a:xfrm>
          <a:prstGeom prst="rect">
            <a:avLst/>
          </a:prstGeom>
        </p:spPr>
      </p:pic>
      <p:sp>
        <p:nvSpPr>
          <p:cNvPr id="3" name="Rectangle 2">
            <a:extLst>
              <a:ext uri="{FF2B5EF4-FFF2-40B4-BE49-F238E27FC236}">
                <a16:creationId xmlns:a16="http://schemas.microsoft.com/office/drawing/2014/main" id="{AA51182C-E760-4759-8359-29D1409C6F1B}"/>
              </a:ext>
            </a:extLst>
          </p:cNvPr>
          <p:cNvSpPr/>
          <p:nvPr/>
        </p:nvSpPr>
        <p:spPr>
          <a:xfrm>
            <a:off x="2422798" y="2115648"/>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449D96A4-75E9-4CD0-AC46-7FD506EFB53C}"/>
              </a:ext>
            </a:extLst>
          </p:cNvPr>
          <p:cNvSpPr/>
          <p:nvPr/>
        </p:nvSpPr>
        <p:spPr>
          <a:xfrm>
            <a:off x="2422798" y="2811061"/>
            <a:ext cx="504056"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976A368-571C-414B-B53F-DC2C0CFD881A}"/>
              </a:ext>
            </a:extLst>
          </p:cNvPr>
          <p:cNvSpPr/>
          <p:nvPr/>
        </p:nvSpPr>
        <p:spPr>
          <a:xfrm>
            <a:off x="2443510" y="3629469"/>
            <a:ext cx="915392" cy="107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070ED96-0AA7-4F71-85D4-96DE7913E67F}"/>
              </a:ext>
            </a:extLst>
          </p:cNvPr>
          <p:cNvSpPr/>
          <p:nvPr/>
        </p:nvSpPr>
        <p:spPr>
          <a:xfrm>
            <a:off x="2422798" y="4437905"/>
            <a:ext cx="648072" cy="124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570542BB-39D7-4B62-B8EF-D350325DD1EE}"/>
              </a:ext>
            </a:extLst>
          </p:cNvPr>
          <p:cNvSpPr/>
          <p:nvPr/>
        </p:nvSpPr>
        <p:spPr>
          <a:xfrm>
            <a:off x="2422798" y="5149668"/>
            <a:ext cx="1440160"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3DE6851-4D65-4963-97D0-CCAC3CC4078B}"/>
              </a:ext>
            </a:extLst>
          </p:cNvPr>
          <p:cNvSpPr/>
          <p:nvPr/>
        </p:nvSpPr>
        <p:spPr>
          <a:xfrm>
            <a:off x="2415952" y="5845081"/>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712D8DF-A44A-4E81-841E-11A865EC5962}"/>
              </a:ext>
            </a:extLst>
          </p:cNvPr>
          <p:cNvSpPr/>
          <p:nvPr/>
        </p:nvSpPr>
        <p:spPr>
          <a:xfrm>
            <a:off x="4511030" y="26803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39A9D02-AF31-4574-A5F8-30C818A64148}"/>
              </a:ext>
            </a:extLst>
          </p:cNvPr>
          <p:cNvSpPr/>
          <p:nvPr/>
        </p:nvSpPr>
        <p:spPr>
          <a:xfrm>
            <a:off x="4517504" y="3498783"/>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47A077B-695C-4DFE-98B6-F59CA25F04BF}"/>
              </a:ext>
            </a:extLst>
          </p:cNvPr>
          <p:cNvSpPr/>
          <p:nvPr/>
        </p:nvSpPr>
        <p:spPr>
          <a:xfrm>
            <a:off x="4511030" y="4317191"/>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7F3CBB6-6B3E-4D20-B231-5B8E36782F90}"/>
              </a:ext>
            </a:extLst>
          </p:cNvPr>
          <p:cNvSpPr/>
          <p:nvPr/>
        </p:nvSpPr>
        <p:spPr>
          <a:xfrm>
            <a:off x="4511030" y="50191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B1A82E71-118F-4BD7-B16F-7B4C70D77A5F}"/>
              </a:ext>
            </a:extLst>
          </p:cNvPr>
          <p:cNvSpPr/>
          <p:nvPr/>
        </p:nvSpPr>
        <p:spPr>
          <a:xfrm>
            <a:off x="4511030" y="57258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ABFB9E5-22FC-4EE1-B913-32BA06CE373C}"/>
              </a:ext>
            </a:extLst>
          </p:cNvPr>
          <p:cNvSpPr/>
          <p:nvPr/>
        </p:nvSpPr>
        <p:spPr>
          <a:xfrm>
            <a:off x="4511030" y="64326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E4EF55-6CA6-41BA-B318-CCD8592B0370}"/>
              </a:ext>
            </a:extLst>
          </p:cNvPr>
          <p:cNvSpPr/>
          <p:nvPr/>
        </p:nvSpPr>
        <p:spPr>
          <a:xfrm>
            <a:off x="11279782" y="571439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81790E7-A4C0-4DC1-B74C-909529E1C9EA}"/>
              </a:ext>
            </a:extLst>
          </p:cNvPr>
          <p:cNvSpPr/>
          <p:nvPr/>
        </p:nvSpPr>
        <p:spPr>
          <a:xfrm>
            <a:off x="11279782" y="642114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A92C25E0-CCE9-41B4-AD80-37CF38F476E6}"/>
              </a:ext>
            </a:extLst>
          </p:cNvPr>
          <p:cNvSpPr/>
          <p:nvPr/>
        </p:nvSpPr>
        <p:spPr>
          <a:xfrm>
            <a:off x="10559702" y="501912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98B9E29-1869-4235-8DC6-400BC0F1B608}"/>
              </a:ext>
            </a:extLst>
          </p:cNvPr>
          <p:cNvSpPr/>
          <p:nvPr/>
        </p:nvSpPr>
        <p:spPr>
          <a:xfrm>
            <a:off x="9191550" y="4317191"/>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505C554A-ABAF-464F-9FC7-419B327A6152}"/>
              </a:ext>
            </a:extLst>
          </p:cNvPr>
          <p:cNvSpPr/>
          <p:nvPr/>
        </p:nvSpPr>
        <p:spPr>
          <a:xfrm>
            <a:off x="8402699" y="3498783"/>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B5DE88F0-D608-45A7-AC77-6E1845F87745}"/>
              </a:ext>
            </a:extLst>
          </p:cNvPr>
          <p:cNvSpPr/>
          <p:nvPr/>
        </p:nvSpPr>
        <p:spPr>
          <a:xfrm>
            <a:off x="6959302" y="2671294"/>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2746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1"/>
                                        </p:tgtEl>
                                      </p:cBhvr>
                                    </p:animEffect>
                                    <p:set>
                                      <p:cBhvr>
                                        <p:cTn id="70" dur="1" fill="hold">
                                          <p:stCondLst>
                                            <p:cond delay="499"/>
                                          </p:stCondLst>
                                        </p:cTn>
                                        <p:tgtEl>
                                          <p:spTgt spid="11"/>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2"/>
                                        </p:tgtEl>
                                      </p:cBhvr>
                                    </p:animEffect>
                                    <p:set>
                                      <p:cBhvr>
                                        <p:cTn id="73" dur="1" fill="hold">
                                          <p:stCondLst>
                                            <p:cond delay="499"/>
                                          </p:stCondLst>
                                        </p:cTn>
                                        <p:tgtEl>
                                          <p:spTgt spid="1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3"/>
                                        </p:tgtEl>
                                      </p:cBhvr>
                                    </p:animEffect>
                                    <p:set>
                                      <p:cBhvr>
                                        <p:cTn id="76" dur="1" fill="hold">
                                          <p:stCondLst>
                                            <p:cond delay="499"/>
                                          </p:stCondLst>
                                        </p:cTn>
                                        <p:tgtEl>
                                          <p:spTgt spid="13"/>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22"/>
                                        </p:tgtEl>
                                      </p:cBhvr>
                                    </p:animEffect>
                                    <p:set>
                                      <p:cBhvr>
                                        <p:cTn id="79" dur="1" fill="hold">
                                          <p:stCondLst>
                                            <p:cond delay="499"/>
                                          </p:stCondLst>
                                        </p:cTn>
                                        <p:tgtEl>
                                          <p:spTgt spid="22"/>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0"/>
                                        </p:tgtEl>
                                      </p:cBhvr>
                                    </p:animEffect>
                                    <p:set>
                                      <p:cBhvr>
                                        <p:cTn id="82" dur="1" fill="hold">
                                          <p:stCondLst>
                                            <p:cond delay="499"/>
                                          </p:stCondLst>
                                        </p:cTn>
                                        <p:tgtEl>
                                          <p:spTgt spid="20"/>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1"/>
                                        </p:tgtEl>
                                      </p:cBhvr>
                                    </p:animEffect>
                                    <p:set>
                                      <p:cBhvr>
                                        <p:cTn id="85" dur="1" fill="hold">
                                          <p:stCondLst>
                                            <p:cond delay="499"/>
                                          </p:stCondLst>
                                        </p:cTn>
                                        <p:tgtEl>
                                          <p:spTgt spid="21"/>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500"/>
                                        <p:tgtEl>
                                          <p:spTgt spid="1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500"/>
                                        <p:tgtEl>
                                          <p:spTgt spid="1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xit" presetSubtype="0" fill="hold" grpId="1" nodeType="withEffect">
                                  <p:stCondLst>
                                    <p:cond delay="0"/>
                                  </p:stCondLst>
                                  <p:childTnLst>
                                    <p:animEffect transition="out" filter="fade">
                                      <p:cBhvr>
                                        <p:cTn id="98" dur="500"/>
                                        <p:tgtEl>
                                          <p:spTgt spid="8"/>
                                        </p:tgtEl>
                                      </p:cBhvr>
                                    </p:animEffect>
                                    <p:set>
                                      <p:cBhvr>
                                        <p:cTn id="99" dur="1" fill="hold">
                                          <p:stCondLst>
                                            <p:cond delay="499"/>
                                          </p:stCondLst>
                                        </p:cTn>
                                        <p:tgtEl>
                                          <p:spTgt spid="8"/>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9"/>
                                        </p:tgtEl>
                                      </p:cBhvr>
                                    </p:animEffect>
                                    <p:set>
                                      <p:cBhvr>
                                        <p:cTn id="102" dur="1" fill="hold">
                                          <p:stCondLst>
                                            <p:cond delay="499"/>
                                          </p:stCondLst>
                                        </p:cTn>
                                        <p:tgtEl>
                                          <p:spTgt spid="9"/>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14"/>
                                        </p:tgtEl>
                                      </p:cBhvr>
                                    </p:animEffect>
                                    <p:set>
                                      <p:cBhvr>
                                        <p:cTn id="105" dur="1" fill="hold">
                                          <p:stCondLst>
                                            <p:cond delay="499"/>
                                          </p:stCondLst>
                                        </p:cTn>
                                        <p:tgtEl>
                                          <p:spTgt spid="14"/>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15"/>
                                        </p:tgtEl>
                                      </p:cBhvr>
                                    </p:animEffect>
                                    <p:set>
                                      <p:cBhvr>
                                        <p:cTn id="108" dur="1" fill="hold">
                                          <p:stCondLst>
                                            <p:cond delay="499"/>
                                          </p:stCondLst>
                                        </p:cTn>
                                        <p:tgtEl>
                                          <p:spTgt spid="15"/>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7"/>
                                        </p:tgtEl>
                                      </p:cBhvr>
                                    </p:animEffect>
                                    <p:set>
                                      <p:cBhvr>
                                        <p:cTn id="111" dur="1" fill="hold">
                                          <p:stCondLst>
                                            <p:cond delay="499"/>
                                          </p:stCondLst>
                                        </p:cTn>
                                        <p:tgtEl>
                                          <p:spTgt spid="17"/>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9"/>
                                        </p:tgtEl>
                                      </p:cBhvr>
                                    </p:animEffect>
                                    <p:set>
                                      <p:cBhvr>
                                        <p:cTn id="11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8" grpId="0" animBg="1"/>
      <p:bldP spid="8" grpId="1" animBg="1"/>
      <p:bldP spid="9" grpId="0" animBg="1"/>
      <p:bldP spid="9" grpId="1" animBg="1"/>
      <p:bldP spid="10" grpId="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Team</a:t>
            </a:r>
          </a:p>
        </p:txBody>
      </p:sp>
      <p:sp>
        <p:nvSpPr>
          <p:cNvPr id="24" name="내용 개체 틀 5">
            <a:extLst>
              <a:ext uri="{FF2B5EF4-FFF2-40B4-BE49-F238E27FC236}">
                <a16:creationId xmlns:a16="http://schemas.microsoft.com/office/drawing/2014/main" id="{7996B5EB-9762-4D05-B46C-3BF99A53A3BC}"/>
              </a:ext>
            </a:extLst>
          </p:cNvPr>
          <p:cNvSpPr>
            <a:spLocks noGrp="1"/>
          </p:cNvSpPr>
          <p:nvPr>
            <p:ph idx="1"/>
          </p:nvPr>
        </p:nvSpPr>
        <p:spPr>
          <a:xfrm>
            <a:off x="1486693" y="1485578"/>
            <a:ext cx="10094199" cy="4824535"/>
          </a:xfrm>
        </p:spPr>
        <p:txBody>
          <a:bodyPr/>
          <a:lstStyle/>
          <a:p>
            <a:pPr marL="0" indent="0"/>
            <a:endParaRPr lang="en-US" altLang="ko-KR" dirty="0"/>
          </a:p>
          <a:p>
            <a:pPr marL="0" indent="0"/>
            <a:r>
              <a:rPr lang="en-US" altLang="ko-KR" sz="2400" b="1" dirty="0"/>
              <a:t>Team Roles</a:t>
            </a:r>
          </a:p>
          <a:p>
            <a:pPr>
              <a:buFont typeface="Arial" panose="020B0604020202020204" pitchFamily="34" charset="0"/>
              <a:buChar char="•"/>
            </a:pPr>
            <a:r>
              <a:rPr lang="en-US" altLang="ko-KR" sz="2400" dirty="0"/>
              <a:t>Project Manager</a:t>
            </a:r>
          </a:p>
          <a:p>
            <a:pPr>
              <a:buFont typeface="Arial" panose="020B0604020202020204" pitchFamily="34" charset="0"/>
              <a:buChar char="•"/>
            </a:pPr>
            <a:r>
              <a:rPr lang="en-US" altLang="ko-KR" sz="2400" dirty="0"/>
              <a:t>Data Scientist</a:t>
            </a:r>
          </a:p>
          <a:p>
            <a:pPr>
              <a:buFont typeface="Arial" panose="020B0604020202020204" pitchFamily="34" charset="0"/>
              <a:buChar char="•"/>
            </a:pPr>
            <a:r>
              <a:rPr lang="en-US" altLang="ko-KR" sz="2400" dirty="0"/>
              <a:t>Programming Architect</a:t>
            </a:r>
          </a:p>
          <a:p>
            <a:pPr>
              <a:buFont typeface="Arial" panose="020B0604020202020204" pitchFamily="34" charset="0"/>
              <a:buChar char="•"/>
            </a:pPr>
            <a:endParaRPr lang="en-US" altLang="ko-KR" sz="2400" dirty="0"/>
          </a:p>
          <a:p>
            <a:pPr marL="0" indent="0"/>
            <a:r>
              <a:rPr lang="en-US" altLang="ko-KR" sz="2400" b="1" dirty="0"/>
              <a:t>Team communications</a:t>
            </a:r>
          </a:p>
          <a:p>
            <a:pPr>
              <a:buFont typeface="Arial" panose="020B0604020202020204" pitchFamily="34" charset="0"/>
              <a:buChar char="•"/>
            </a:pPr>
            <a:r>
              <a:rPr lang="en-US" altLang="ko-KR" sz="2400" dirty="0"/>
              <a:t>Schedule meetings (3+ times per week)</a:t>
            </a:r>
          </a:p>
          <a:p>
            <a:pPr>
              <a:buFont typeface="Arial" panose="020B0604020202020204" pitchFamily="34" charset="0"/>
              <a:buChar char="•"/>
            </a:pPr>
            <a:r>
              <a:rPr lang="en-US" altLang="ko-KR" sz="2400" dirty="0"/>
              <a:t>MS Teams, WhatsApp, email</a:t>
            </a:r>
          </a:p>
          <a:p>
            <a:pPr>
              <a:buFont typeface="Arial" panose="020B0604020202020204" pitchFamily="34" charset="0"/>
              <a:buChar char="•"/>
            </a:pPr>
            <a:r>
              <a:rPr lang="en-US" altLang="ko-KR" sz="2400" dirty="0"/>
              <a:t>Git and Google Drive</a:t>
            </a:r>
            <a:endParaRPr lang="ko-KR" altLang="en-US" dirty="0"/>
          </a:p>
        </p:txBody>
      </p:sp>
    </p:spTree>
    <p:extLst>
      <p:ext uri="{BB962C8B-B14F-4D97-AF65-F5344CB8AC3E}">
        <p14:creationId xmlns:p14="http://schemas.microsoft.com/office/powerpoint/2010/main" val="361041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animEffect transition="in" filter="fade">
                                      <p:cBhvr>
                                        <p:cTn id="7" dur="500"/>
                                        <p:tgtEl>
                                          <p:spTgt spid="2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2" end="2"/>
                                            </p:txEl>
                                          </p:spTgt>
                                        </p:tgtEl>
                                        <p:attrNameLst>
                                          <p:attrName>style.visibility</p:attrName>
                                        </p:attrNameLst>
                                      </p:cBhvr>
                                      <p:to>
                                        <p:strVal val="visible"/>
                                      </p:to>
                                    </p:set>
                                    <p:animEffect transition="in" filter="fade">
                                      <p:cBhvr>
                                        <p:cTn id="12" dur="500"/>
                                        <p:tgtEl>
                                          <p:spTgt spid="2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xEl>
                                              <p:pRg st="3" end="3"/>
                                            </p:txEl>
                                          </p:spTgt>
                                        </p:tgtEl>
                                        <p:attrNameLst>
                                          <p:attrName>style.visibility</p:attrName>
                                        </p:attrNameLst>
                                      </p:cBhvr>
                                      <p:to>
                                        <p:strVal val="visible"/>
                                      </p:to>
                                    </p:set>
                                    <p:animEffect transition="in" filter="fade">
                                      <p:cBhvr>
                                        <p:cTn id="17" dur="500"/>
                                        <p:tgtEl>
                                          <p:spTgt spid="2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xEl>
                                              <p:pRg st="4" end="4"/>
                                            </p:txEl>
                                          </p:spTgt>
                                        </p:tgtEl>
                                        <p:attrNameLst>
                                          <p:attrName>style.visibility</p:attrName>
                                        </p:attrNameLst>
                                      </p:cBhvr>
                                      <p:to>
                                        <p:strVal val="visible"/>
                                      </p:to>
                                    </p:set>
                                    <p:animEffect transition="in" filter="fade">
                                      <p:cBhvr>
                                        <p:cTn id="22" dur="500"/>
                                        <p:tgtEl>
                                          <p:spTgt spid="2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xEl>
                                              <p:pRg st="6" end="6"/>
                                            </p:txEl>
                                          </p:spTgt>
                                        </p:tgtEl>
                                        <p:attrNameLst>
                                          <p:attrName>style.visibility</p:attrName>
                                        </p:attrNameLst>
                                      </p:cBhvr>
                                      <p:to>
                                        <p:strVal val="visible"/>
                                      </p:to>
                                    </p:set>
                                    <p:animEffect transition="in" filter="fade">
                                      <p:cBhvr>
                                        <p:cTn id="27" dur="500"/>
                                        <p:tgtEl>
                                          <p:spTgt spid="2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xEl>
                                              <p:pRg st="7" end="7"/>
                                            </p:txEl>
                                          </p:spTgt>
                                        </p:tgtEl>
                                        <p:attrNameLst>
                                          <p:attrName>style.visibility</p:attrName>
                                        </p:attrNameLst>
                                      </p:cBhvr>
                                      <p:to>
                                        <p:strVal val="visible"/>
                                      </p:to>
                                    </p:set>
                                    <p:animEffect transition="in" filter="fade">
                                      <p:cBhvr>
                                        <p:cTn id="32" dur="500"/>
                                        <p:tgtEl>
                                          <p:spTgt spid="2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xEl>
                                              <p:pRg st="8" end="8"/>
                                            </p:txEl>
                                          </p:spTgt>
                                        </p:tgtEl>
                                        <p:attrNameLst>
                                          <p:attrName>style.visibility</p:attrName>
                                        </p:attrNameLst>
                                      </p:cBhvr>
                                      <p:to>
                                        <p:strVal val="visible"/>
                                      </p:to>
                                    </p:set>
                                    <p:animEffect transition="in" filter="fade">
                                      <p:cBhvr>
                                        <p:cTn id="37" dur="500"/>
                                        <p:tgtEl>
                                          <p:spTgt spid="2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xEl>
                                              <p:pRg st="9" end="9"/>
                                            </p:txEl>
                                          </p:spTgt>
                                        </p:tgtEl>
                                        <p:attrNameLst>
                                          <p:attrName>style.visibility</p:attrName>
                                        </p:attrNameLst>
                                      </p:cBhvr>
                                      <p:to>
                                        <p:strVal val="visible"/>
                                      </p:to>
                                    </p:set>
                                    <p:animEffect transition="in" filter="fade">
                                      <p:cBhvr>
                                        <p:cTn id="42" dur="500"/>
                                        <p:tgtEl>
                                          <p:spTgt spid="2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pPr>
              <a:buFont typeface="Arial" pitchFamily="34" charset="0"/>
              <a:buChar char="•"/>
            </a:pPr>
            <a:endParaRPr lang="en-US" sz="1200" dirty="0"/>
          </a:p>
        </p:txBody>
      </p:sp>
      <p:pic>
        <p:nvPicPr>
          <p:cNvPr id="26" name="Content Placeholder 25">
            <a:extLst>
              <a:ext uri="{FF2B5EF4-FFF2-40B4-BE49-F238E27FC236}">
                <a16:creationId xmlns:a16="http://schemas.microsoft.com/office/drawing/2014/main" id="{DD078D9B-8645-4BB9-B047-28D4957DFDB2}"/>
              </a:ext>
            </a:extLst>
          </p:cNvPr>
          <p:cNvPicPr>
            <a:picLocks noGrp="1" noChangeAspect="1"/>
          </p:cNvPicPr>
          <p:nvPr>
            <p:ph idx="1"/>
          </p:nvPr>
        </p:nvPicPr>
        <p:blipFill>
          <a:blip r:embed="rId3"/>
          <a:stretch>
            <a:fillRect/>
          </a:stretch>
        </p:blipFill>
        <p:spPr>
          <a:xfrm>
            <a:off x="2926854" y="2853730"/>
            <a:ext cx="6064094" cy="3641413"/>
          </a:xfrm>
        </p:spPr>
      </p:pic>
      <p:sp>
        <p:nvSpPr>
          <p:cNvPr id="5" name="Rectangle 4">
            <a:extLst>
              <a:ext uri="{FF2B5EF4-FFF2-40B4-BE49-F238E27FC236}">
                <a16:creationId xmlns:a16="http://schemas.microsoft.com/office/drawing/2014/main" id="{11362A1A-7A67-4481-B505-236C3883789F}"/>
              </a:ext>
            </a:extLst>
          </p:cNvPr>
          <p:cNvSpPr/>
          <p:nvPr/>
        </p:nvSpPr>
        <p:spPr>
          <a:xfrm>
            <a:off x="7053943" y="6099122"/>
            <a:ext cx="397714" cy="2073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5AAE0881-E988-4CE2-AEB0-88D98E517DFC}"/>
              </a:ext>
            </a:extLst>
          </p:cNvPr>
          <p:cNvSpPr/>
          <p:nvPr/>
        </p:nvSpPr>
        <p:spPr>
          <a:xfrm>
            <a:off x="3481708" y="3624608"/>
            <a:ext cx="400863" cy="519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xit" presetSubtype="0" fill="hold" grpId="1"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FFFF00"/>
          </a:solidFill>
          <a:ln>
            <a:solidFill>
              <a:srgbClr val="873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pic>
        <p:nvPicPr>
          <p:cNvPr id="4" name="Content Placeholder 3">
            <a:extLst>
              <a:ext uri="{FF2B5EF4-FFF2-40B4-BE49-F238E27FC236}">
                <a16:creationId xmlns:a16="http://schemas.microsoft.com/office/drawing/2014/main" id="{E8D9BB9F-D9A7-4318-9A94-966A4D4F4599}"/>
              </a:ext>
            </a:extLst>
          </p:cNvPr>
          <p:cNvPicPr>
            <a:picLocks noGrp="1" noChangeAspect="1"/>
          </p:cNvPicPr>
          <p:nvPr>
            <p:ph idx="1"/>
          </p:nvPr>
        </p:nvPicPr>
        <p:blipFill>
          <a:blip r:embed="rId3"/>
          <a:stretch>
            <a:fillRect/>
          </a:stretch>
        </p:blipFill>
        <p:spPr>
          <a:xfrm>
            <a:off x="2782838" y="1773610"/>
            <a:ext cx="6745805" cy="4464496"/>
          </a:xfrm>
        </p:spPr>
      </p:pic>
      <p:sp>
        <p:nvSpPr>
          <p:cNvPr id="8" name="Rectangle 7">
            <a:extLst>
              <a:ext uri="{FF2B5EF4-FFF2-40B4-BE49-F238E27FC236}">
                <a16:creationId xmlns:a16="http://schemas.microsoft.com/office/drawing/2014/main" id="{3ABE1285-82FA-40DE-BA34-7A4CB64EDF91}"/>
              </a:ext>
            </a:extLst>
          </p:cNvPr>
          <p:cNvSpPr/>
          <p:nvPr/>
        </p:nvSpPr>
        <p:spPr>
          <a:xfrm>
            <a:off x="3873716" y="2709714"/>
            <a:ext cx="698284" cy="2808312"/>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1B3FB868-3F33-4C56-99A2-92FAED759E33}"/>
              </a:ext>
            </a:extLst>
          </p:cNvPr>
          <p:cNvSpPr/>
          <p:nvPr/>
        </p:nvSpPr>
        <p:spPr>
          <a:xfrm>
            <a:off x="5360064" y="2754537"/>
            <a:ext cx="674976" cy="2742621"/>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9B218754-394E-4F51-8EB6-1ACE0DE3AA7D}"/>
              </a:ext>
            </a:extLst>
          </p:cNvPr>
          <p:cNvSpPr/>
          <p:nvPr/>
        </p:nvSpPr>
        <p:spPr>
          <a:xfrm>
            <a:off x="6846413" y="2926079"/>
            <a:ext cx="674976" cy="2606289"/>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185C8DB8-E5F2-4E29-9ACD-30DC4303DF83}"/>
              </a:ext>
            </a:extLst>
          </p:cNvPr>
          <p:cNvSpPr/>
          <p:nvPr/>
        </p:nvSpPr>
        <p:spPr>
          <a:xfrm>
            <a:off x="8320210" y="2627237"/>
            <a:ext cx="674976" cy="2902193"/>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101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1" nodeType="with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1"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13273</TotalTime>
  <Words>3153</Words>
  <Application>Microsoft Office PowerPoint</Application>
  <PresentationFormat>Custom</PresentationFormat>
  <Paragraphs>348</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굴림체</vt:lpstr>
      <vt:lpstr>Arial</vt:lpstr>
      <vt:lpstr>Noto Sans</vt:lpstr>
      <vt:lpstr>Calibri</vt:lpstr>
      <vt:lpstr>Consolas</vt:lpstr>
      <vt:lpstr>맑은 고딕</vt:lpstr>
      <vt:lpstr>Calibri Light</vt:lpstr>
      <vt:lpstr>Office 테마</vt:lpstr>
      <vt:lpstr>PROJECT RAPTORS REBOUND</vt:lpstr>
      <vt:lpstr>The Client</vt:lpstr>
      <vt:lpstr>Objectives</vt:lpstr>
      <vt:lpstr>Data</vt:lpstr>
      <vt:lpstr>Project Planning</vt:lpstr>
      <vt:lpstr>Project Team</vt:lpstr>
      <vt:lpstr>Initial Analysis</vt:lpstr>
      <vt:lpstr>Initial Analysis</vt:lpstr>
      <vt:lpstr>Preliminary Results</vt:lpstr>
      <vt:lpstr>Preliminary Results</vt:lpstr>
      <vt:lpstr>THANK YOU</vt:lpstr>
      <vt:lpstr>BLANK Delete everything from this slide onwards</vt:lpstr>
      <vt:lpstr>[Template - Insert Title]</vt:lpstr>
      <vt:lpstr>PowerPoint Presentation</vt:lpstr>
      <vt:lpstr>PowerPoint Presentation</vt:lpstr>
      <vt:lpstr>Preliminary Results</vt:lpstr>
      <vt:lpstr>Preliminary Results – Correlation Matrix</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Dennis</cp:lastModifiedBy>
  <cp:revision>240</cp:revision>
  <dcterms:created xsi:type="dcterms:W3CDTF">2010-02-01T08:03:16Z</dcterms:created>
  <dcterms:modified xsi:type="dcterms:W3CDTF">2021-03-25T02:57:59Z</dcterms:modified>
  <cp:category>www.slidemembers.com</cp:category>
</cp:coreProperties>
</file>